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  <p:sldMasterId id="2147483724" r:id="rId2"/>
    <p:sldMasterId id="2147483731" r:id="rId3"/>
  </p:sldMasterIdLst>
  <p:notesMasterIdLst>
    <p:notesMasterId r:id="rId24"/>
  </p:notesMasterIdLst>
  <p:handoutMasterIdLst>
    <p:handoutMasterId r:id="rId25"/>
  </p:handoutMasterIdLst>
  <p:sldIdLst>
    <p:sldId id="256" r:id="rId4"/>
    <p:sldId id="334" r:id="rId5"/>
    <p:sldId id="343" r:id="rId6"/>
    <p:sldId id="318" r:id="rId7"/>
    <p:sldId id="358" r:id="rId8"/>
    <p:sldId id="359" r:id="rId9"/>
    <p:sldId id="356" r:id="rId10"/>
    <p:sldId id="357" r:id="rId11"/>
    <p:sldId id="351" r:id="rId12"/>
    <p:sldId id="360" r:id="rId13"/>
    <p:sldId id="361" r:id="rId14"/>
    <p:sldId id="362" r:id="rId15"/>
    <p:sldId id="363" r:id="rId16"/>
    <p:sldId id="364" r:id="rId17"/>
    <p:sldId id="375" r:id="rId18"/>
    <p:sldId id="366" r:id="rId19"/>
    <p:sldId id="370" r:id="rId20"/>
    <p:sldId id="346" r:id="rId21"/>
    <p:sldId id="371" r:id="rId22"/>
    <p:sldId id="374" r:id="rId23"/>
  </p:sldIdLst>
  <p:sldSz cx="9144000" cy="5143500" type="screen16x9"/>
  <p:notesSz cx="9926638" cy="6797675"/>
  <p:defaultTextStyle>
    <a:defPPr>
      <a:defRPr lang="ru-RU"/>
    </a:defPPr>
    <a:lvl1pPr marL="0" algn="l" defTabSz="144636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723182" algn="l" defTabSz="144636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1446360" algn="l" defTabSz="144636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2169541" algn="l" defTabSz="144636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2892725" algn="l" defTabSz="144636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3615899" algn="l" defTabSz="144636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4339080" algn="l" defTabSz="144636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5062258" algn="l" defTabSz="144636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5785441" algn="l" defTabSz="144636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565" userDrawn="1">
          <p15:clr>
            <a:srgbClr val="A4A3A4"/>
          </p15:clr>
        </p15:guide>
        <p15:guide id="2" pos="34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B59"/>
    <a:srgbClr val="99CCFF"/>
    <a:srgbClr val="11437F"/>
    <a:srgbClr val="E6E6E6"/>
    <a:srgbClr val="DDDDDD"/>
    <a:srgbClr val="4978B1"/>
    <a:srgbClr val="FCFCFC"/>
    <a:srgbClr val="ECD6A5"/>
    <a:srgbClr val="C19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7" autoAdjust="0"/>
    <p:restoredTop sz="94705" autoAdjust="0"/>
  </p:normalViewPr>
  <p:slideViewPr>
    <p:cSldViewPr>
      <p:cViewPr>
        <p:scale>
          <a:sx n="140" d="100"/>
          <a:sy n="140" d="100"/>
        </p:scale>
        <p:origin x="-792" y="-390"/>
      </p:cViewPr>
      <p:guideLst>
        <p:guide orient="horz" pos="4565"/>
        <p:guide pos="34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E30B252F-8492-4B2F-BA77-150FFEA8476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4" y="3"/>
            <a:ext cx="4301907" cy="339219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C33C85C5-53C6-4F20-A46C-AE2DEDE0481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22002" y="3"/>
            <a:ext cx="4301907" cy="339219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r">
              <a:defRPr sz="2200"/>
            </a:lvl1pPr>
          </a:lstStyle>
          <a:p>
            <a:fld id="{B319EF66-CBD7-4FA5-874F-C15789B8559E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DCB46D85-D407-4DF4-945D-6827D592EB9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4" y="6458457"/>
            <a:ext cx="4301907" cy="339219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A525DC81-42C0-4D20-A881-B2050CF560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622002" y="6458457"/>
            <a:ext cx="4301907" cy="339219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r">
              <a:defRPr sz="2200"/>
            </a:lvl1pPr>
          </a:lstStyle>
          <a:p>
            <a:fld id="{7FB3B98C-91AF-4E43-94DE-89EACF5A2C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4497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3"/>
            <a:ext cx="4301907" cy="339219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002" y="3"/>
            <a:ext cx="4301907" cy="339219"/>
          </a:xfrm>
          <a:prstGeom prst="rect">
            <a:avLst/>
          </a:prstGeom>
        </p:spPr>
        <p:txBody>
          <a:bodyPr vert="horz" lIns="169859" tIns="84929" rIns="169859" bIns="84929" rtlCol="0"/>
          <a:lstStyle>
            <a:lvl1pPr algn="r">
              <a:defRPr sz="2200"/>
            </a:lvl1pPr>
          </a:lstStyle>
          <a:p>
            <a:fld id="{8F7CBA3A-4016-4326-8AC3-4CA1C77DF708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50900"/>
            <a:ext cx="4075112" cy="2292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69859" tIns="84929" rIns="169859" bIns="8492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122" y="3272462"/>
            <a:ext cx="7942403" cy="2677168"/>
          </a:xfrm>
          <a:prstGeom prst="rect">
            <a:avLst/>
          </a:prstGeom>
        </p:spPr>
        <p:txBody>
          <a:bodyPr vert="horz" lIns="169859" tIns="84929" rIns="169859" bIns="8492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6458457"/>
            <a:ext cx="4301907" cy="339219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l">
              <a:defRPr sz="2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002" y="6458457"/>
            <a:ext cx="4301907" cy="339219"/>
          </a:xfrm>
          <a:prstGeom prst="rect">
            <a:avLst/>
          </a:prstGeom>
        </p:spPr>
        <p:txBody>
          <a:bodyPr vert="horz" lIns="169859" tIns="84929" rIns="169859" bIns="84929" rtlCol="0" anchor="b"/>
          <a:lstStyle>
            <a:lvl1pPr algn="r">
              <a:defRPr sz="2200"/>
            </a:lvl1pPr>
          </a:lstStyle>
          <a:p>
            <a:fld id="{1D3B102A-EDC8-431F-B475-B3229B34ED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65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4636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3182" algn="l" defTabSz="144636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46360" algn="l" defTabSz="144636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69541" algn="l" defTabSz="144636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892725" algn="l" defTabSz="144636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15899" algn="l" defTabSz="144636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39080" algn="l" defTabSz="144636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62258" algn="l" defTabSz="144636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85441" algn="l" defTabSz="144636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50900"/>
            <a:ext cx="4075112" cy="22923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9609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697163" y="509588"/>
            <a:ext cx="4532312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4042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697163" y="509588"/>
            <a:ext cx="4532312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4042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50900"/>
            <a:ext cx="4075112" cy="22923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997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50900"/>
            <a:ext cx="4075112" cy="22923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9971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25763" y="850900"/>
            <a:ext cx="4075112" cy="22923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B102A-EDC8-431F-B475-B3229B34ED88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997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932381" y="1363884"/>
            <a:ext cx="6400801" cy="2616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00"/>
            </a:lvl1pPr>
          </a:lstStyle>
          <a:p>
            <a:endParaRPr dirty="0"/>
          </a:p>
        </p:txBody>
      </p:sp>
      <p:sp>
        <p:nvSpPr>
          <p:cNvPr id="7" name="Holder 2">
            <a:extLst>
              <a:ext uri="{FF2B5EF4-FFF2-40B4-BE49-F238E27FC236}">
                <a16:creationId xmlns:a16="http://schemas.microsoft.com/office/drawing/2014/main" xmlns="" id="{7B23EBB8-90AE-42AD-89F1-AAACFA842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5"/>
            <a:ext cx="4342476" cy="26161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00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xmlns="" id="{AC4B3DDE-8657-4CD7-8D3E-CD345DD21E94}"/>
              </a:ext>
            </a:extLst>
          </p:cNvPr>
          <p:cNvSpPr/>
          <p:nvPr userDrawn="1"/>
        </p:nvSpPr>
        <p:spPr>
          <a:xfrm flipV="1">
            <a:off x="1" y="397590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/>
          </a:p>
        </p:txBody>
      </p:sp>
      <p:sp>
        <p:nvSpPr>
          <p:cNvPr id="10" name="Дата 9">
            <a:extLst>
              <a:ext uri="{FF2B5EF4-FFF2-40B4-BE49-F238E27FC236}">
                <a16:creationId xmlns:a16="http://schemas.microsoft.com/office/drawing/2014/main" xmlns="" id="{20278EF6-AF14-48C2-AE7F-BB201C546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9C757-F526-4F9F-9848-604F66BD076D}" type="datetime1">
              <a:rPr lang="en-US" smtClean="0"/>
              <a:t>8/30/2021</a:t>
            </a:fld>
            <a:endParaRPr lang="en-US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xmlns="" id="{673C5D05-5317-4410-986D-0EB45742A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xmlns="" id="{9B8336B5-74EC-4EED-88A6-FF7D2C8A8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0906AB-CBF5-4818-A715-9C253D92A92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837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5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  <a:lvl2pPr marL="392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8524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7785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57047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19630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35571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27483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1409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DDAE11-FFED-4AC5-8848-DC07DA8A868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22171C-80CF-4EB9-A959-3CDAA13E4B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4903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CE383A-DD55-456A-8966-7F20E731A1A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B7E1EA-8D70-4860-BF45-409C57149FC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9764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3" y="1260872"/>
            <a:ext cx="3868340" cy="617934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92620" indent="0">
              <a:buNone/>
              <a:defRPr sz="1700" b="1"/>
            </a:lvl2pPr>
            <a:lvl3pPr marL="785240" indent="0">
              <a:buNone/>
              <a:defRPr sz="1500" b="1"/>
            </a:lvl3pPr>
            <a:lvl4pPr marL="1177859" indent="0">
              <a:buNone/>
              <a:defRPr sz="1400" b="1"/>
            </a:lvl4pPr>
            <a:lvl5pPr marL="1570479" indent="0">
              <a:buNone/>
              <a:defRPr sz="1400" b="1"/>
            </a:lvl5pPr>
            <a:lvl6pPr marL="1963099" indent="0">
              <a:buNone/>
              <a:defRPr sz="1400" b="1"/>
            </a:lvl6pPr>
            <a:lvl7pPr marL="2355719" indent="0">
              <a:buNone/>
              <a:defRPr sz="1400" b="1"/>
            </a:lvl7pPr>
            <a:lvl8pPr marL="2748337" indent="0">
              <a:buNone/>
              <a:defRPr sz="1400" b="1"/>
            </a:lvl8pPr>
            <a:lvl9pPr marL="3140957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3" y="1878807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92620" indent="0">
              <a:buNone/>
              <a:defRPr sz="1700" b="1"/>
            </a:lvl2pPr>
            <a:lvl3pPr marL="785240" indent="0">
              <a:buNone/>
              <a:defRPr sz="1500" b="1"/>
            </a:lvl3pPr>
            <a:lvl4pPr marL="1177859" indent="0">
              <a:buNone/>
              <a:defRPr sz="1400" b="1"/>
            </a:lvl4pPr>
            <a:lvl5pPr marL="1570479" indent="0">
              <a:buNone/>
              <a:defRPr sz="1400" b="1"/>
            </a:lvl5pPr>
            <a:lvl6pPr marL="1963099" indent="0">
              <a:buNone/>
              <a:defRPr sz="1400" b="1"/>
            </a:lvl6pPr>
            <a:lvl7pPr marL="2355719" indent="0">
              <a:buNone/>
              <a:defRPr sz="1400" b="1"/>
            </a:lvl7pPr>
            <a:lvl8pPr marL="2748337" indent="0">
              <a:buNone/>
              <a:defRPr sz="1400" b="1"/>
            </a:lvl8pPr>
            <a:lvl9pPr marL="3140957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7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74302B-8691-4719-B2DE-6B000D9F6C3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AC3CE3-15E3-41B9-AE14-EA2B846D9B6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2890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74EF04-2509-4B2D-AEBE-C88F11613E2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DD3E9E-ECEF-4AC7-BCA9-85B732FA39F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8141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79D1304-8096-4B50-AC30-D0DB72925FC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A9584-6FC9-446B-89E9-C9D48C4D166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479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400"/>
            </a:lvl1pPr>
            <a:lvl2pPr marL="392620" indent="0">
              <a:buNone/>
              <a:defRPr sz="1200"/>
            </a:lvl2pPr>
            <a:lvl3pPr marL="785240" indent="0">
              <a:buNone/>
              <a:defRPr sz="1000"/>
            </a:lvl3pPr>
            <a:lvl4pPr marL="1177859" indent="0">
              <a:buNone/>
              <a:defRPr sz="900"/>
            </a:lvl4pPr>
            <a:lvl5pPr marL="1570479" indent="0">
              <a:buNone/>
              <a:defRPr sz="900"/>
            </a:lvl5pPr>
            <a:lvl6pPr marL="1963099" indent="0">
              <a:buNone/>
              <a:defRPr sz="900"/>
            </a:lvl6pPr>
            <a:lvl7pPr marL="2355719" indent="0">
              <a:buNone/>
              <a:defRPr sz="900"/>
            </a:lvl7pPr>
            <a:lvl8pPr marL="2748337" indent="0">
              <a:buNone/>
              <a:defRPr sz="900"/>
            </a:lvl8pPr>
            <a:lvl9pPr marL="3140957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D53A50-821C-48CB-B76E-3266866DEBA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0EB9F3-39CE-44E7-B9F9-66414ECE55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9990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2700"/>
            </a:lvl1pPr>
            <a:lvl2pPr marL="392620" indent="0">
              <a:buNone/>
              <a:defRPr sz="2400"/>
            </a:lvl2pPr>
            <a:lvl3pPr marL="785240" indent="0">
              <a:buNone/>
              <a:defRPr sz="2100"/>
            </a:lvl3pPr>
            <a:lvl4pPr marL="1177859" indent="0">
              <a:buNone/>
              <a:defRPr sz="1700"/>
            </a:lvl4pPr>
            <a:lvl5pPr marL="1570479" indent="0">
              <a:buNone/>
              <a:defRPr sz="1700"/>
            </a:lvl5pPr>
            <a:lvl6pPr marL="1963099" indent="0">
              <a:buNone/>
              <a:defRPr sz="1700"/>
            </a:lvl6pPr>
            <a:lvl7pPr marL="2355719" indent="0">
              <a:buNone/>
              <a:defRPr sz="1700"/>
            </a:lvl7pPr>
            <a:lvl8pPr marL="2748337" indent="0">
              <a:buNone/>
              <a:defRPr sz="1700"/>
            </a:lvl8pPr>
            <a:lvl9pPr marL="3140957" indent="0">
              <a:buNone/>
              <a:defRPr sz="17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400"/>
            </a:lvl1pPr>
            <a:lvl2pPr marL="392620" indent="0">
              <a:buNone/>
              <a:defRPr sz="1200"/>
            </a:lvl2pPr>
            <a:lvl3pPr marL="785240" indent="0">
              <a:buNone/>
              <a:defRPr sz="1000"/>
            </a:lvl3pPr>
            <a:lvl4pPr marL="1177859" indent="0">
              <a:buNone/>
              <a:defRPr sz="900"/>
            </a:lvl4pPr>
            <a:lvl5pPr marL="1570479" indent="0">
              <a:buNone/>
              <a:defRPr sz="900"/>
            </a:lvl5pPr>
            <a:lvl6pPr marL="1963099" indent="0">
              <a:buNone/>
              <a:defRPr sz="900"/>
            </a:lvl6pPr>
            <a:lvl7pPr marL="2355719" indent="0">
              <a:buNone/>
              <a:defRPr sz="900"/>
            </a:lvl7pPr>
            <a:lvl8pPr marL="2748337" indent="0">
              <a:buNone/>
              <a:defRPr sz="900"/>
            </a:lvl8pPr>
            <a:lvl9pPr marL="3140957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630621-3678-47A6-9BD1-B7E7ACB385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2B362C-59B7-4224-B209-68A5E34A71C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6436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0D66DE-7879-45F0-97AC-DD2253CD5DA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8EBDE8-C4F5-46D8-A81D-B6AF711C3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6249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6C4196-B534-4EF6-BAE4-F6B3DE49F62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99F1A9-CE99-4E9B-9B96-ACE372EA20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527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FEC9CC-36B2-46A8-8EB2-F85856D3AE44}" type="datetime1">
              <a:rPr lang="en-US" smtClean="0"/>
              <a:t>8/30/2021</a:t>
            </a:fld>
            <a:endParaRPr lang="en-US"/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xmlns="" id="{4E065825-85CD-4AFB-994B-2E973E9F02EE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6940194" y="4795860"/>
            <a:ext cx="2103121" cy="261610"/>
          </a:xfrm>
        </p:spPr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xmlns="" id="{E801F513-37A4-4436-BBD3-3D2847934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5"/>
            <a:ext cx="4342476" cy="26161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00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xmlns="" id="{59F58909-8CF7-4B59-B73D-6D9E4358D6C5}"/>
              </a:ext>
            </a:extLst>
          </p:cNvPr>
          <p:cNvSpPr/>
          <p:nvPr userDrawn="1"/>
        </p:nvSpPr>
        <p:spPr>
          <a:xfrm flipV="1">
            <a:off x="1" y="397590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932381" y="1363884"/>
            <a:ext cx="6400801" cy="2616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00"/>
            </a:lvl1pPr>
          </a:lstStyle>
          <a:p>
            <a:endParaRPr dirty="0"/>
          </a:p>
        </p:txBody>
      </p:sp>
      <p:sp>
        <p:nvSpPr>
          <p:cNvPr id="7" name="Holder 2">
            <a:extLst>
              <a:ext uri="{FF2B5EF4-FFF2-40B4-BE49-F238E27FC236}">
                <a16:creationId xmlns:a16="http://schemas.microsoft.com/office/drawing/2014/main" xmlns="" id="{7B23EBB8-90AE-42AD-89F1-AAACFA842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5"/>
            <a:ext cx="4342476" cy="26161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00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xmlns="" id="{AC4B3DDE-8657-4CD7-8D3E-CD345DD21E94}"/>
              </a:ext>
            </a:extLst>
          </p:cNvPr>
          <p:cNvSpPr/>
          <p:nvPr userDrawn="1"/>
        </p:nvSpPr>
        <p:spPr>
          <a:xfrm flipV="1">
            <a:off x="1" y="397590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>
              <a:solidFill>
                <a:prstClr val="black"/>
              </a:solidFill>
            </a:endParaRPr>
          </a:p>
        </p:txBody>
      </p:sp>
      <p:sp>
        <p:nvSpPr>
          <p:cNvPr id="10" name="Дата 9">
            <a:extLst>
              <a:ext uri="{FF2B5EF4-FFF2-40B4-BE49-F238E27FC236}">
                <a16:creationId xmlns:a16="http://schemas.microsoft.com/office/drawing/2014/main" xmlns="" id="{20278EF6-AF14-48C2-AE7F-BB201C546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340C1-9663-4834-9678-E2A955AB6CD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xmlns="" id="{673C5D05-5317-4410-986D-0EB45742A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xmlns="" id="{9B8336B5-74EC-4EED-88A6-FF7D2C8A8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054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7DF15-E714-4CF6-BEF1-7D53FFC8CFC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>
            <a:extLst>
              <a:ext uri="{FF2B5EF4-FFF2-40B4-BE49-F238E27FC236}">
                <a16:creationId xmlns:a16="http://schemas.microsoft.com/office/drawing/2014/main" xmlns="" id="{4E065825-85CD-4AFB-994B-2E973E9F02EE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6940194" y="4795860"/>
            <a:ext cx="2103121" cy="261610"/>
          </a:xfrm>
        </p:spPr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>
              <a:solidFill>
                <a:srgbClr val="1F497D"/>
              </a:solidFill>
            </a:endParaRPr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xmlns="" id="{E801F513-37A4-4436-BBD3-3D2847934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2" y="35235"/>
            <a:ext cx="4342476" cy="26161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700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xmlns="" id="{59F58909-8CF7-4B59-B73D-6D9E4358D6C5}"/>
              </a:ext>
            </a:extLst>
          </p:cNvPr>
          <p:cNvSpPr/>
          <p:nvPr userDrawn="1"/>
        </p:nvSpPr>
        <p:spPr>
          <a:xfrm flipV="1">
            <a:off x="1" y="397590"/>
            <a:ext cx="9144000" cy="280834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04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3684403"/>
            <a:ext cx="4235581" cy="19389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prstClr val="black">
                    <a:tint val="75000"/>
                  </a:prstClr>
                </a:solidFill>
              </a:rPr>
              <a:t>10.02.2016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289C6-6FAC-415A-95B7-0F765BE29FA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631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1_Пустой слайд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628650" y="4734924"/>
            <a:ext cx="2057400" cy="338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3028950" y="4734924"/>
            <a:ext cx="3086100" cy="338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9700" tIns="54850" rIns="109700" bIns="54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022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8/30/2021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86369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D0545A-7CB3-4638-8526-C2A293956A7E}" type="datetime1">
              <a:rPr lang="en-US" smtClean="0"/>
              <a:t>8/30/2021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xmlns="" id="{91CAA645-04DF-4798-A13E-280570ABE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823" y="35233"/>
            <a:ext cx="4342476" cy="201594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310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79820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1" y="841773"/>
            <a:ext cx="7772400" cy="1790700"/>
          </a:xfrm>
        </p:spPr>
        <p:txBody>
          <a:bodyPr anchor="b"/>
          <a:lstStyle>
            <a:lvl1pPr algn="ctr">
              <a:defRPr sz="5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1" y="2701529"/>
            <a:ext cx="6858000" cy="1241821"/>
          </a:xfrm>
        </p:spPr>
        <p:txBody>
          <a:bodyPr/>
          <a:lstStyle>
            <a:lvl1pPr marL="0" indent="0" algn="ctr">
              <a:buNone/>
              <a:defRPr sz="2100"/>
            </a:lvl1pPr>
            <a:lvl2pPr marL="392620" indent="0" algn="ctr">
              <a:buNone/>
              <a:defRPr sz="1700"/>
            </a:lvl2pPr>
            <a:lvl3pPr marL="785240" indent="0" algn="ctr">
              <a:buNone/>
              <a:defRPr sz="1500"/>
            </a:lvl3pPr>
            <a:lvl4pPr marL="1177859" indent="0" algn="ctr">
              <a:buNone/>
              <a:defRPr sz="1400"/>
            </a:lvl4pPr>
            <a:lvl5pPr marL="1570479" indent="0" algn="ctr">
              <a:buNone/>
              <a:defRPr sz="1400"/>
            </a:lvl5pPr>
            <a:lvl6pPr marL="1963099" indent="0" algn="ctr">
              <a:buNone/>
              <a:defRPr sz="1400"/>
            </a:lvl6pPr>
            <a:lvl7pPr marL="2355719" indent="0" algn="ctr">
              <a:buNone/>
              <a:defRPr sz="1400"/>
            </a:lvl7pPr>
            <a:lvl8pPr marL="2748337" indent="0" algn="ctr">
              <a:buNone/>
              <a:defRPr sz="1400"/>
            </a:lvl8pPr>
            <a:lvl9pPr marL="3140957" indent="0" algn="ctr">
              <a:buNone/>
              <a:defRPr sz="1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EE31CA-EFA5-4FEA-8DEA-85A4E43DF0E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F228ED-B2EE-4F15-A0C7-6C0A4540E08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587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25238" y="2425391"/>
            <a:ext cx="601224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6" y="3684421"/>
            <a:ext cx="423558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1" y="4783476"/>
            <a:ext cx="292608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17" y="4783474"/>
            <a:ext cx="2103121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D48E0-11EA-4578-A436-2A6EF61F3F1A}" type="datetime1">
              <a:rPr lang="en-US" smtClean="0"/>
              <a:t>8/30/2021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940194" y="4795860"/>
            <a:ext cx="2103121" cy="2616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 sz="1700" b="1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171B215-76B1-4062-B300-9C7BB6A65C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18" y="63410"/>
            <a:ext cx="1402441" cy="54898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</p:sldLayoutIdLst>
  <p:hf hdr="0" dt="0"/>
  <p:txStyles>
    <p:titleStyle>
      <a:lvl1pPr>
        <a:defRPr sz="320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723664">
        <a:defRPr>
          <a:latin typeface="+mn-lt"/>
          <a:ea typeface="+mn-ea"/>
          <a:cs typeface="+mn-cs"/>
        </a:defRPr>
      </a:lvl2pPr>
      <a:lvl3pPr marL="1447324">
        <a:defRPr>
          <a:latin typeface="+mn-lt"/>
          <a:ea typeface="+mn-ea"/>
          <a:cs typeface="+mn-cs"/>
        </a:defRPr>
      </a:lvl3pPr>
      <a:lvl4pPr marL="2170978">
        <a:defRPr>
          <a:latin typeface="+mn-lt"/>
          <a:ea typeface="+mn-ea"/>
          <a:cs typeface="+mn-cs"/>
        </a:defRPr>
      </a:lvl4pPr>
      <a:lvl5pPr marL="2894650">
        <a:defRPr>
          <a:latin typeface="+mn-lt"/>
          <a:ea typeface="+mn-ea"/>
          <a:cs typeface="+mn-cs"/>
        </a:defRPr>
      </a:lvl5pPr>
      <a:lvl6pPr marL="3618309">
        <a:defRPr>
          <a:latin typeface="+mn-lt"/>
          <a:ea typeface="+mn-ea"/>
          <a:cs typeface="+mn-cs"/>
        </a:defRPr>
      </a:lvl6pPr>
      <a:lvl7pPr marL="4341971">
        <a:defRPr>
          <a:latin typeface="+mn-lt"/>
          <a:ea typeface="+mn-ea"/>
          <a:cs typeface="+mn-cs"/>
        </a:defRPr>
      </a:lvl7pPr>
      <a:lvl8pPr marL="5065634">
        <a:defRPr>
          <a:latin typeface="+mn-lt"/>
          <a:ea typeface="+mn-ea"/>
          <a:cs typeface="+mn-cs"/>
        </a:defRPr>
      </a:lvl8pPr>
      <a:lvl9pPr marL="5789299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723664">
        <a:defRPr>
          <a:latin typeface="+mn-lt"/>
          <a:ea typeface="+mn-ea"/>
          <a:cs typeface="+mn-cs"/>
        </a:defRPr>
      </a:lvl2pPr>
      <a:lvl3pPr marL="1447324">
        <a:defRPr>
          <a:latin typeface="+mn-lt"/>
          <a:ea typeface="+mn-ea"/>
          <a:cs typeface="+mn-cs"/>
        </a:defRPr>
      </a:lvl3pPr>
      <a:lvl4pPr marL="2170978">
        <a:defRPr>
          <a:latin typeface="+mn-lt"/>
          <a:ea typeface="+mn-ea"/>
          <a:cs typeface="+mn-cs"/>
        </a:defRPr>
      </a:lvl4pPr>
      <a:lvl5pPr marL="2894650">
        <a:defRPr>
          <a:latin typeface="+mn-lt"/>
          <a:ea typeface="+mn-ea"/>
          <a:cs typeface="+mn-cs"/>
        </a:defRPr>
      </a:lvl5pPr>
      <a:lvl6pPr marL="3618309">
        <a:defRPr>
          <a:latin typeface="+mn-lt"/>
          <a:ea typeface="+mn-ea"/>
          <a:cs typeface="+mn-cs"/>
        </a:defRPr>
      </a:lvl6pPr>
      <a:lvl7pPr marL="4341971">
        <a:defRPr>
          <a:latin typeface="+mn-lt"/>
          <a:ea typeface="+mn-ea"/>
          <a:cs typeface="+mn-cs"/>
        </a:defRPr>
      </a:lvl7pPr>
      <a:lvl8pPr marL="5065634">
        <a:defRPr>
          <a:latin typeface="+mn-lt"/>
          <a:ea typeface="+mn-ea"/>
          <a:cs typeface="+mn-cs"/>
        </a:defRPr>
      </a:lvl8pPr>
      <a:lvl9pPr marL="5789299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25238" y="2425391"/>
            <a:ext cx="6012240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6" y="3684421"/>
            <a:ext cx="423558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1" y="4783476"/>
            <a:ext cx="292608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17" y="4783474"/>
            <a:ext cx="2103121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340C1-9663-4834-9678-E2A955AB6CD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8/30/2021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940194" y="4795860"/>
            <a:ext cx="2103121" cy="2616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 sz="1700" b="1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srgbClr val="1F497D"/>
                </a:solidFill>
              </a:rPr>
              <a:pPr/>
              <a:t>‹#›</a:t>
            </a:fld>
            <a:endParaRPr lang="ru-RU">
              <a:solidFill>
                <a:srgbClr val="1F497D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171B215-76B1-4062-B300-9C7BB6A65CB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18" y="63410"/>
            <a:ext cx="1402441" cy="548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630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8" r:id="rId3"/>
    <p:sldLayoutId id="2147483744" r:id="rId4"/>
    <p:sldLayoutId id="2147483745" r:id="rId5"/>
    <p:sldLayoutId id="2147483746" r:id="rId6"/>
  </p:sldLayoutIdLst>
  <p:hf hdr="0" ftr="0" dt="0"/>
  <p:txStyles>
    <p:titleStyle>
      <a:lvl1pPr>
        <a:defRPr sz="320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723664">
        <a:defRPr>
          <a:latin typeface="+mn-lt"/>
          <a:ea typeface="+mn-ea"/>
          <a:cs typeface="+mn-cs"/>
        </a:defRPr>
      </a:lvl2pPr>
      <a:lvl3pPr marL="1447324">
        <a:defRPr>
          <a:latin typeface="+mn-lt"/>
          <a:ea typeface="+mn-ea"/>
          <a:cs typeface="+mn-cs"/>
        </a:defRPr>
      </a:lvl3pPr>
      <a:lvl4pPr marL="2170978">
        <a:defRPr>
          <a:latin typeface="+mn-lt"/>
          <a:ea typeface="+mn-ea"/>
          <a:cs typeface="+mn-cs"/>
        </a:defRPr>
      </a:lvl4pPr>
      <a:lvl5pPr marL="2894650">
        <a:defRPr>
          <a:latin typeface="+mn-lt"/>
          <a:ea typeface="+mn-ea"/>
          <a:cs typeface="+mn-cs"/>
        </a:defRPr>
      </a:lvl5pPr>
      <a:lvl6pPr marL="3618309">
        <a:defRPr>
          <a:latin typeface="+mn-lt"/>
          <a:ea typeface="+mn-ea"/>
          <a:cs typeface="+mn-cs"/>
        </a:defRPr>
      </a:lvl6pPr>
      <a:lvl7pPr marL="4341971">
        <a:defRPr>
          <a:latin typeface="+mn-lt"/>
          <a:ea typeface="+mn-ea"/>
          <a:cs typeface="+mn-cs"/>
        </a:defRPr>
      </a:lvl7pPr>
      <a:lvl8pPr marL="5065634">
        <a:defRPr>
          <a:latin typeface="+mn-lt"/>
          <a:ea typeface="+mn-ea"/>
          <a:cs typeface="+mn-cs"/>
        </a:defRPr>
      </a:lvl8pPr>
      <a:lvl9pPr marL="5789299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723664">
        <a:defRPr>
          <a:latin typeface="+mn-lt"/>
          <a:ea typeface="+mn-ea"/>
          <a:cs typeface="+mn-cs"/>
        </a:defRPr>
      </a:lvl2pPr>
      <a:lvl3pPr marL="1447324">
        <a:defRPr>
          <a:latin typeface="+mn-lt"/>
          <a:ea typeface="+mn-ea"/>
          <a:cs typeface="+mn-cs"/>
        </a:defRPr>
      </a:lvl3pPr>
      <a:lvl4pPr marL="2170978">
        <a:defRPr>
          <a:latin typeface="+mn-lt"/>
          <a:ea typeface="+mn-ea"/>
          <a:cs typeface="+mn-cs"/>
        </a:defRPr>
      </a:lvl4pPr>
      <a:lvl5pPr marL="2894650">
        <a:defRPr>
          <a:latin typeface="+mn-lt"/>
          <a:ea typeface="+mn-ea"/>
          <a:cs typeface="+mn-cs"/>
        </a:defRPr>
      </a:lvl5pPr>
      <a:lvl6pPr marL="3618309">
        <a:defRPr>
          <a:latin typeface="+mn-lt"/>
          <a:ea typeface="+mn-ea"/>
          <a:cs typeface="+mn-cs"/>
        </a:defRPr>
      </a:lvl6pPr>
      <a:lvl7pPr marL="4341971">
        <a:defRPr>
          <a:latin typeface="+mn-lt"/>
          <a:ea typeface="+mn-ea"/>
          <a:cs typeface="+mn-cs"/>
        </a:defRPr>
      </a:lvl7pPr>
      <a:lvl8pPr marL="5065634">
        <a:defRPr>
          <a:latin typeface="+mn-lt"/>
          <a:ea typeface="+mn-ea"/>
          <a:cs typeface="+mn-cs"/>
        </a:defRPr>
      </a:lvl8pPr>
      <a:lvl9pPr marL="5789299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3"/>
          </a:xfrm>
          <a:prstGeom prst="rect">
            <a:avLst/>
          </a:prstGeom>
        </p:spPr>
        <p:txBody>
          <a:bodyPr vert="horz" lIns="74002" tIns="37001" rIns="74002" bIns="37001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3"/>
          </a:xfrm>
          <a:prstGeom prst="rect">
            <a:avLst/>
          </a:prstGeom>
        </p:spPr>
        <p:txBody>
          <a:bodyPr vert="horz" lIns="74002" tIns="37001" rIns="74002" bIns="3700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74002" tIns="37001" rIns="74002" bIns="37001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E1A755A8-DDFE-4519-B713-525813420F47}" type="datetime1">
              <a:rPr lang="ru-RU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30.08.2021</a:t>
            </a:fld>
            <a:endParaRPr lang="ru-RU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74002" tIns="37001" rIns="74002" bIns="37001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74002" tIns="37001" rIns="74002" bIns="37001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1AF6D111-74A9-45D9-ADCC-62D41ADA5A71}" type="slidenum">
              <a:rPr lang="ru-RU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673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hf hdr="0" ftr="0" dt="0"/>
  <p:txStyles>
    <p:titleStyle>
      <a:lvl1pPr algn="l" defTabSz="785240" rtl="0" eaLnBrk="1" latinLnBrk="0" hangingPunct="1">
        <a:lnSpc>
          <a:spcPct val="90000"/>
        </a:lnSpc>
        <a:spcBef>
          <a:spcPct val="0"/>
        </a:spcBef>
        <a:buNone/>
        <a:defRPr sz="3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6309" indent="-196309" algn="l" defTabSz="785240" rtl="0" eaLnBrk="1" latinLnBrk="0" hangingPunct="1">
        <a:lnSpc>
          <a:spcPct val="90000"/>
        </a:lnSpc>
        <a:spcBef>
          <a:spcPts val="859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88929" indent="-196309" algn="l" defTabSz="785240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81549" indent="-196309" algn="l" defTabSz="785240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4169" indent="-196309" algn="l" defTabSz="785240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66788" indent="-196309" algn="l" defTabSz="785240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59408" indent="-196309" algn="l" defTabSz="785240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552028" indent="-196309" algn="l" defTabSz="785240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944648" indent="-196309" algn="l" defTabSz="785240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337268" indent="-196309" algn="l" defTabSz="785240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8524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92620" algn="l" defTabSz="78524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85240" algn="l" defTabSz="78524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77859" algn="l" defTabSz="78524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70479" algn="l" defTabSz="78524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63099" algn="l" defTabSz="78524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55719" algn="l" defTabSz="78524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48337" algn="l" defTabSz="78524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40957" algn="l" defTabSz="78524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9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1" name="TextBox 10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object 2">
            <a:extLst>
              <a:ext uri="{FF2B5EF4-FFF2-40B4-BE49-F238E27FC236}">
                <a16:creationId xmlns:a16="http://schemas.microsoft.com/office/drawing/2014/main" xmlns="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057F448-D147-4228-A0FD-8008E86D84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18" y="63410"/>
            <a:ext cx="1402441" cy="54898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809624" y="2095160"/>
            <a:ext cx="6357839" cy="83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572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287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01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16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>
              <a:buNone/>
              <a:defRPr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Общие принципы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работы в ГИИС «Электронный бюджет»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xmlns="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9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0" name="TextBox 9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840735" y="88400"/>
            <a:ext cx="5466956" cy="47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572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287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01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16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eaLnBrk="0" hangingPunct="0"/>
            <a:r>
              <a:rPr lang="ru-RU" altLang="ru-RU" sz="24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Создание документа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40" y="895350"/>
            <a:ext cx="6610251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95625"/>
            <a:ext cx="481965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838200" y="895350"/>
            <a:ext cx="567037" cy="31437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33400" y="3257550"/>
            <a:ext cx="567037" cy="31437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78706" y="895350"/>
            <a:ext cx="567037" cy="31437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133600" y="3249634"/>
            <a:ext cx="567037" cy="31437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002565" y="1412901"/>
            <a:ext cx="3048000" cy="109775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Создание документа возможно двумя способами: 1. Создать новый документ, 2. Скопировать ранее введенный документ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230842" y="2652211"/>
            <a:ext cx="2062064" cy="188168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Копирование доступно в пунктах меню «Сведения об операциях с ЦС» и «Платежные поручения - Исходящие выплаты»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47937" y="1885950"/>
            <a:ext cx="1757063" cy="50999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Создать новый документ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cxnSp>
        <p:nvCxnSpPr>
          <p:cNvPr id="20" name="Прямая со стрелкой 19"/>
          <p:cNvCxnSpPr>
            <a:stCxn id="19" idx="2"/>
          </p:cNvCxnSpPr>
          <p:nvPr/>
        </p:nvCxnSpPr>
        <p:spPr>
          <a:xfrm flipH="1">
            <a:off x="848047" y="2395942"/>
            <a:ext cx="178422" cy="85369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12" idx="2"/>
          </p:cNvCxnSpPr>
          <p:nvPr/>
        </p:nvCxnSpPr>
        <p:spPr>
          <a:xfrm flipV="1">
            <a:off x="1026469" y="1209726"/>
            <a:ext cx="95250" cy="67622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2421785" y="2397229"/>
            <a:ext cx="495432" cy="85240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 flipV="1">
            <a:off x="2562225" y="1209726"/>
            <a:ext cx="431193" cy="67729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Скругленный прямоугольник 30"/>
          <p:cNvSpPr/>
          <p:nvPr/>
        </p:nvSpPr>
        <p:spPr>
          <a:xfrm>
            <a:off x="2038686" y="1885952"/>
            <a:ext cx="1757063" cy="50999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Скопировать документ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05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xmlns="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9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0" name="TextBox 9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81200" y="88400"/>
            <a:ext cx="4876800" cy="47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572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287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01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16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eaLnBrk="0" hangingPunct="0"/>
            <a:r>
              <a:rPr lang="ru-RU" altLang="ru-RU" sz="24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Сохранение документа</a:t>
            </a:r>
          </a:p>
        </p:txBody>
      </p:sp>
      <p:pic>
        <p:nvPicPr>
          <p:cNvPr id="11" name="Рисунок 10" descr="Сохранить и закрыт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070" y="924574"/>
            <a:ext cx="4705806" cy="1647176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321070" y="3181350"/>
            <a:ext cx="6765530" cy="132558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завершении работы в документе необходимо нажать кнопку «Сохранить изменения и выйти».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 документа сработают автоматически.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Появится перечень критичных и некритичных ошибок или сообщение «Документ соответствует требованиям».</a:t>
            </a:r>
          </a:p>
        </p:txBody>
      </p:sp>
      <p:cxnSp>
        <p:nvCxnSpPr>
          <p:cNvPr id="14" name="Прямая со стрелкой 13"/>
          <p:cNvCxnSpPr>
            <a:stCxn id="12" idx="0"/>
          </p:cNvCxnSpPr>
          <p:nvPr/>
        </p:nvCxnSpPr>
        <p:spPr>
          <a:xfrm flipV="1">
            <a:off x="3703835" y="2038351"/>
            <a:ext cx="129017" cy="114299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4930180" y="742950"/>
            <a:ext cx="2156420" cy="88440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В правом верхнем углу любого документа в статусе «Черновик»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12825" y="1428750"/>
            <a:ext cx="378175" cy="31941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98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xmlns="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9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0" name="TextBox 9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55035" y="156927"/>
            <a:ext cx="5238356" cy="47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572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287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01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16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eaLnBrk="0" hangingPunct="0"/>
            <a:r>
              <a:rPr lang="ru-RU" altLang="ru-RU" sz="24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Подписание документа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38" y="895350"/>
            <a:ext cx="5086304" cy="1526699"/>
          </a:xfrm>
          <a:prstGeom prst="rect">
            <a:avLst/>
          </a:prstGeom>
        </p:spPr>
      </p:pic>
      <p:sp>
        <p:nvSpPr>
          <p:cNvPr id="16" name="Скругленный прямоугольник 15"/>
          <p:cNvSpPr/>
          <p:nvPr/>
        </p:nvSpPr>
        <p:spPr>
          <a:xfrm>
            <a:off x="5286591" y="1123950"/>
            <a:ext cx="1771217" cy="173796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1.В списковой форме отметить документ в статусе «Черновик», нажать кнопку «На согласование»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cxnSp>
        <p:nvCxnSpPr>
          <p:cNvPr id="17" name="Прямая со стрелкой 16"/>
          <p:cNvCxnSpPr>
            <a:stCxn id="16" idx="1"/>
          </p:cNvCxnSpPr>
          <p:nvPr/>
        </p:nvCxnSpPr>
        <p:spPr>
          <a:xfrm flipH="1" flipV="1">
            <a:off x="4724400" y="1352550"/>
            <a:ext cx="562191" cy="64038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222913" y="2490054"/>
            <a:ext cx="1832061" cy="103810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2. Появится окно формирования листа согласования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cxnSp>
        <p:nvCxnSpPr>
          <p:cNvPr id="19" name="Прямая со стрелкой 18"/>
          <p:cNvCxnSpPr>
            <a:stCxn id="18" idx="2"/>
            <a:endCxn id="20" idx="1"/>
          </p:cNvCxnSpPr>
          <p:nvPr/>
        </p:nvCxnSpPr>
        <p:spPr>
          <a:xfrm>
            <a:off x="1138944" y="3528156"/>
            <a:ext cx="1071993" cy="29747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Рисунок 19" descr="Лист согласования новый_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10937" y="3009105"/>
            <a:ext cx="4846871" cy="1633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98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9" name="object 2">
            <a:extLst>
              <a:ext uri="{FF2B5EF4-FFF2-40B4-BE49-F238E27FC236}">
                <a16:creationId xmlns:a16="http://schemas.microsoft.com/office/drawing/2014/main" xmlns="" id="{5B18A36C-A304-4C91-856D-493F17EA7DB3}"/>
              </a:ext>
            </a:extLst>
          </p:cNvPr>
          <p:cNvSpPr/>
          <p:nvPr/>
        </p:nvSpPr>
        <p:spPr>
          <a:xfrm flipV="1">
            <a:off x="304800" y="377992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0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1" name="TextBox 10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955035" y="156927"/>
            <a:ext cx="5238356" cy="47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572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287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01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16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eaLnBrk="0" hangingPunct="0"/>
            <a:r>
              <a:rPr lang="ru-RU" altLang="ru-RU" sz="24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Подписание документа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747180"/>
            <a:ext cx="4896943" cy="188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152400" y="2757302"/>
            <a:ext cx="1981200" cy="187106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Если в Карточке образцов подписей единственная подпись, необходимо пропустить этап согласования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90800" y="3105150"/>
            <a:ext cx="1371600" cy="19359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cxnSp>
        <p:nvCxnSpPr>
          <p:cNvPr id="15" name="Прямая со стрелкой 14"/>
          <p:cNvCxnSpPr>
            <a:stCxn id="12" idx="3"/>
          </p:cNvCxnSpPr>
          <p:nvPr/>
        </p:nvCxnSpPr>
        <p:spPr>
          <a:xfrm flipV="1">
            <a:off x="2133600" y="3333750"/>
            <a:ext cx="457200" cy="35908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819150"/>
            <a:ext cx="4365860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4574212" y="803569"/>
            <a:ext cx="2283787" cy="7391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Выбрать сотрудника, отметить, нажать на кнопку «Готово»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574212" y="1657350"/>
            <a:ext cx="2283788" cy="1371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Для согласующего обязательно заполнить чек-бокс «ЭП», иначе электронная подпись согласующего не отразится в документе 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459" y="3562350"/>
            <a:ext cx="189525" cy="207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9" name="Прямая со стрелкой 18"/>
          <p:cNvCxnSpPr/>
          <p:nvPr/>
        </p:nvCxnSpPr>
        <p:spPr>
          <a:xfrm flipH="1">
            <a:off x="2259130" y="1151814"/>
            <a:ext cx="2312870" cy="80271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17" idx="2"/>
            <a:endCxn id="1028" idx="1"/>
          </p:cNvCxnSpPr>
          <p:nvPr/>
        </p:nvCxnSpPr>
        <p:spPr>
          <a:xfrm>
            <a:off x="5716106" y="3028950"/>
            <a:ext cx="1212353" cy="6371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246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xmlns="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9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0" name="TextBox 9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55035" y="156927"/>
            <a:ext cx="5238356" cy="47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572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287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01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16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eaLnBrk="0" hangingPunct="0"/>
            <a:r>
              <a:rPr lang="ru-RU" altLang="ru-RU" sz="24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Подписание документа</a:t>
            </a:r>
          </a:p>
        </p:txBody>
      </p:sp>
      <p:pic>
        <p:nvPicPr>
          <p:cNvPr id="11" name="Рисунок 10" descr="Сведения согласование 6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1" y="2960939"/>
            <a:ext cx="2619624" cy="1345387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3210985" y="2800350"/>
            <a:ext cx="3812403" cy="166656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2. При обнаружении ошибки в документе его можно вернуть в статус «Черновик» со статуса «На согласовании» или «На утверждении». Для этого необходимо заполнить поле «Примечание» и нажать «Вернуть»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cxnSp>
        <p:nvCxnSpPr>
          <p:cNvPr id="14" name="Прямая со стрелкой 13"/>
          <p:cNvCxnSpPr>
            <a:stCxn id="13" idx="1"/>
          </p:cNvCxnSpPr>
          <p:nvPr/>
        </p:nvCxnSpPr>
        <p:spPr>
          <a:xfrm flipH="1">
            <a:off x="2924425" y="3633633"/>
            <a:ext cx="28656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5181600" y="791216"/>
            <a:ext cx="1841788" cy="18288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1. В списковой форме отметить документ в статусе «На согласовании», нажать кнопку «Согласовать/Вернуть»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H="1" flipV="1">
            <a:off x="4876799" y="1666374"/>
            <a:ext cx="298338" cy="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 descr="Сведения согласование 5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791216"/>
            <a:ext cx="4571999" cy="1475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54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xmlns="" id="{5B18A36C-A304-4C91-856D-493F17EA7DB3}"/>
              </a:ext>
            </a:extLst>
          </p:cNvPr>
          <p:cNvSpPr/>
          <p:nvPr/>
        </p:nvSpPr>
        <p:spPr>
          <a:xfrm flipV="1">
            <a:off x="381000" y="603945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5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6" name="TextBox 5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55035" y="156927"/>
            <a:ext cx="5238356" cy="47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572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287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01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16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eaLnBrk="0" hangingPunct="0"/>
            <a:r>
              <a:rPr lang="ru-RU" altLang="ru-RU" sz="24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Подписание документа</a:t>
            </a:r>
          </a:p>
        </p:txBody>
      </p:sp>
      <p:pic>
        <p:nvPicPr>
          <p:cNvPr id="9" name="Рисунок 8" descr="Сведения согласование 7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1" y="819150"/>
            <a:ext cx="6553199" cy="1752599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4038600" y="1581150"/>
            <a:ext cx="2952750" cy="10668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В списковой форме отметить документ в статусе «На утверждении», нажать кнопку «Утвердить/Вернуть»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cxnSp>
        <p:nvCxnSpPr>
          <p:cNvPr id="12" name="Прямая со стрелкой 11"/>
          <p:cNvCxnSpPr>
            <a:stCxn id="11" idx="0"/>
          </p:cNvCxnSpPr>
          <p:nvPr/>
        </p:nvCxnSpPr>
        <p:spPr>
          <a:xfrm flipV="1">
            <a:off x="5514975" y="1200150"/>
            <a:ext cx="504825" cy="381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97" y="2876550"/>
            <a:ext cx="6525903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2209800" y="3600615"/>
            <a:ext cx="2994660" cy="108046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Если утверждение прошло успешно, документ направлен в ТОФК либо заказчику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5196499" y="4178665"/>
            <a:ext cx="709211" cy="6948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20695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C1C14514-55FD-47F7-9C53-6FE23C7DBB07}"/>
              </a:ext>
            </a:extLst>
          </p:cNvPr>
          <p:cNvSpPr/>
          <p:nvPr/>
        </p:nvSpPr>
        <p:spPr>
          <a:xfrm>
            <a:off x="446007" y="590550"/>
            <a:ext cx="8209635" cy="223136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ru-RU" sz="1000" b="1" dirty="0" smtClean="0"/>
              <a:t>       </a:t>
            </a:r>
            <a:endParaRPr lang="ru-RU" sz="1000" b="1" dirty="0" smtClean="0">
              <a:solidFill>
                <a:srgbClr val="11437F"/>
              </a:solidFill>
              <a:cs typeface="Times New Roman" panose="02020603050405020304" pitchFamily="18" charset="0"/>
            </a:endParaRPr>
          </a:p>
        </p:txBody>
      </p:sp>
      <p:sp>
        <p:nvSpPr>
          <p:cNvPr id="6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xmlns="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8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9" name="TextBox 8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929108" y="156927"/>
            <a:ext cx="5238356" cy="47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572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287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01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16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eaLnBrk="0" hangingPunct="0"/>
            <a:r>
              <a:rPr lang="ru-RU" altLang="ru-RU" sz="24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Ошибка подписания</a:t>
            </a:r>
          </a:p>
        </p:txBody>
      </p:sp>
      <p:pic>
        <p:nvPicPr>
          <p:cNvPr id="12" name="Рисунок 11"/>
          <p:cNvPicPr/>
          <p:nvPr/>
        </p:nvPicPr>
        <p:blipFill rotWithShape="1">
          <a:blip r:embed="rId4"/>
          <a:srcRect l="32811" t="32895" r="33453" b="30847"/>
          <a:stretch/>
        </p:blipFill>
        <p:spPr>
          <a:xfrm>
            <a:off x="280915" y="971550"/>
            <a:ext cx="3032760" cy="2057400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3638155" y="971550"/>
            <a:ext cx="3319332" cy="319475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</a:p>
          <a:p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возникновении данной ошибки необходимо выполнить следующий порядок действий: </a:t>
            </a:r>
          </a:p>
          <a:p>
            <a:pPr marL="228600" indent="-228600">
              <a:buAutoNum type="arabicPeriod"/>
            </a:pP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Нажимаем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черный треугольник возле кнопки Настройка списковой формы (в центральной части формы с синей иконкой 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шестиренки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buAutoNum type="arabicPeriod"/>
            </a:pP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Выбираем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Настройки клиента. </a:t>
            </a:r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buAutoNum type="arabicPeriod"/>
            </a:pP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Изменяем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на Да в поле Разрешать подписывать одной ЭП несколько раз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28600" indent="-228600">
              <a:buAutoNum type="arabicPeriod"/>
            </a:pP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Сохраняем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по кнопке Ок. После необходимо повторить подписание. 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807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C1C14514-55FD-47F7-9C53-6FE23C7DBB07}"/>
              </a:ext>
            </a:extLst>
          </p:cNvPr>
          <p:cNvSpPr/>
          <p:nvPr/>
        </p:nvSpPr>
        <p:spPr>
          <a:xfrm>
            <a:off x="446006" y="702118"/>
            <a:ext cx="8209635" cy="223136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r>
              <a:rPr lang="ru-RU" sz="1000" b="1" dirty="0" smtClean="0"/>
              <a:t>       </a:t>
            </a:r>
            <a:endParaRPr lang="ru-RU" sz="1000" b="1" dirty="0" smtClean="0">
              <a:solidFill>
                <a:srgbClr val="11437F"/>
              </a:solidFill>
              <a:cs typeface="Times New Roman" panose="02020603050405020304" pitchFamily="18" charset="0"/>
            </a:endParaRPr>
          </a:p>
        </p:txBody>
      </p:sp>
      <p:sp>
        <p:nvSpPr>
          <p:cNvPr id="6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xmlns="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8" name="TextBox 7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object 8"/>
          <p:cNvSpPr/>
          <p:nvPr/>
        </p:nvSpPr>
        <p:spPr>
          <a:xfrm>
            <a:off x="12775" y="4827189"/>
            <a:ext cx="9122852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Прямоугольник 10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37277" y="156927"/>
            <a:ext cx="5695556" cy="47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572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287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01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16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eaLnBrk="0" hangingPunct="0"/>
            <a:r>
              <a:rPr lang="ru-RU" altLang="ru-RU" sz="24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Выгрузка документов для 1С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38" y="1226633"/>
            <a:ext cx="6205537" cy="145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3792664" y="1058839"/>
            <a:ext cx="3069370" cy="1143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Для выгрузки структурированного файла необходимо выделить документ и нажать «Экспорт»</a:t>
            </a:r>
          </a:p>
        </p:txBody>
      </p:sp>
      <p:pic>
        <p:nvPicPr>
          <p:cNvPr id="13" name="Picture 4" descr="T:\ОКС\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099" y="2876550"/>
            <a:ext cx="3429000" cy="506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кругленный прямоугольник 13"/>
          <p:cNvSpPr/>
          <p:nvPr/>
        </p:nvSpPr>
        <p:spPr>
          <a:xfrm>
            <a:off x="4267200" y="3893794"/>
            <a:ext cx="2331971" cy="5067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Выгруженный файл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05711" y="2750794"/>
            <a:ext cx="2894689" cy="16497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По вопросу загрузки структурированного файла в 1С необходимо обратиться в службу сопровождающую </a:t>
            </a:r>
            <a:r>
              <a:rPr lang="ru-RU" sz="1400" dirty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1С в вашей </a:t>
            </a:r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организации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H="1" flipV="1">
            <a:off x="3021032" y="1439839"/>
            <a:ext cx="747748" cy="1905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14" idx="0"/>
            <a:endCxn id="13" idx="2"/>
          </p:cNvCxnSpPr>
          <p:nvPr/>
        </p:nvCxnSpPr>
        <p:spPr>
          <a:xfrm flipH="1" flipV="1">
            <a:off x="5152599" y="3383305"/>
            <a:ext cx="280587" cy="51048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036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12775" y="4827189"/>
            <a:ext cx="9122852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167446" y="329088"/>
            <a:ext cx="1967349" cy="43631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xmlns="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7" name="TextBox 6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776353" y="150320"/>
            <a:ext cx="5595695" cy="492416"/>
          </a:xfrm>
          <a:prstGeom prst="rect">
            <a:avLst/>
          </a:prstGeom>
        </p:spPr>
        <p:txBody>
          <a:bodyPr wrap="square" lIns="121895" tIns="60947" rIns="121895" bIns="60947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572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287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01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16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</a:rPr>
              <a:t>Настройка почтовых уведомлений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815223"/>
            <a:ext cx="6553200" cy="2518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4405012" y="2343150"/>
            <a:ext cx="2376787" cy="119725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Выбрать из справочника документ, уведомления о котором должны поступать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9600" y="3626324"/>
            <a:ext cx="1450481" cy="9496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Добавить получателей уведомлений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H="1" flipV="1">
            <a:off x="2590800" y="2114550"/>
            <a:ext cx="1814214" cy="82722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12" idx="0"/>
          </p:cNvCxnSpPr>
          <p:nvPr/>
        </p:nvCxnSpPr>
        <p:spPr>
          <a:xfrm flipH="1" flipV="1">
            <a:off x="1143000" y="2530724"/>
            <a:ext cx="191841" cy="10956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1086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/>
          <p:nvPr/>
        </p:nvSpPr>
        <p:spPr>
          <a:xfrm>
            <a:off x="7167446" y="329088"/>
            <a:ext cx="1967349" cy="43631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xmlns="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5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6" name="TextBox 5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819150"/>
            <a:ext cx="5638800" cy="3810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776353" y="150320"/>
            <a:ext cx="5595695" cy="492416"/>
          </a:xfrm>
          <a:prstGeom prst="rect">
            <a:avLst/>
          </a:prstGeom>
        </p:spPr>
        <p:txBody>
          <a:bodyPr wrap="square" lIns="121895" tIns="60947" rIns="121895" bIns="60947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572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287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01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16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</a:rPr>
              <a:t>Настройка почтовых уведомлений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800598" y="819150"/>
            <a:ext cx="2286003" cy="457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Актуализировать запись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00598" y="1962150"/>
            <a:ext cx="2286001" cy="1295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Заполнить поля «Электронная почта» и «ФИО пользователя», сохранить изменения и закрыть окно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cxnSp>
        <p:nvCxnSpPr>
          <p:cNvPr id="16" name="Прямая со стрелкой 15"/>
          <p:cNvCxnSpPr>
            <a:stCxn id="7" idx="1"/>
          </p:cNvCxnSpPr>
          <p:nvPr/>
        </p:nvCxnSpPr>
        <p:spPr>
          <a:xfrm flipH="1" flipV="1">
            <a:off x="3048000" y="1733550"/>
            <a:ext cx="1752598" cy="8763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7" idx="1"/>
          </p:cNvCxnSpPr>
          <p:nvPr/>
        </p:nvCxnSpPr>
        <p:spPr>
          <a:xfrm flipH="1">
            <a:off x="2895600" y="2609850"/>
            <a:ext cx="1904998" cy="16383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7" idx="1"/>
          </p:cNvCxnSpPr>
          <p:nvPr/>
        </p:nvCxnSpPr>
        <p:spPr>
          <a:xfrm flipH="1">
            <a:off x="3505200" y="2609850"/>
            <a:ext cx="1295398" cy="16383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990600" y="1047750"/>
            <a:ext cx="3809998" cy="152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074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2477954" y="1157702"/>
            <a:ext cx="830037" cy="231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417" tIns="26706" rIns="53417" bIns="26706" rtlCol="0" anchor="ctr"/>
          <a:lstStyle/>
          <a:p>
            <a:pPr algn="ctr" defTabSz="740024" fontAlgn="base">
              <a:spcBef>
                <a:spcPct val="0"/>
              </a:spcBef>
              <a:spcAft>
                <a:spcPct val="0"/>
              </a:spcAft>
            </a:pPr>
            <a:endParaRPr lang="ru-RU" sz="1500" dirty="0">
              <a:solidFill>
                <a:prstClr val="white"/>
              </a:solidFill>
            </a:endParaRPr>
          </a:p>
        </p:txBody>
      </p:sp>
      <p:pic>
        <p:nvPicPr>
          <p:cNvPr id="10" name="Рисунок 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49755" y="38307"/>
            <a:ext cx="1450445" cy="546169"/>
          </a:xfrm>
          <a:prstGeom prst="rect">
            <a:avLst/>
          </a:prstGeom>
        </p:spPr>
      </p:pic>
      <p:sp>
        <p:nvSpPr>
          <p:cNvPr id="11" name="object 9"/>
          <p:cNvSpPr/>
          <p:nvPr/>
        </p:nvSpPr>
        <p:spPr>
          <a:xfrm>
            <a:off x="7176650" y="311391"/>
            <a:ext cx="1967349" cy="436530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4" name="object 2">
            <a:extLst>
              <a:ext uri="{FF2B5EF4-FFF2-40B4-BE49-F238E27FC236}">
                <a16:creationId xmlns:a16="http://schemas.microsoft.com/office/drawing/2014/main" xmlns="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5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819080" y="114703"/>
            <a:ext cx="5867400" cy="47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572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287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01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16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eaLnBrk="0" hangingPunct="0"/>
            <a:r>
              <a:rPr lang="ru-RU" altLang="ru-RU" sz="24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Начало работы</a:t>
            </a:r>
            <a:endParaRPr lang="ru-RU" altLang="ru-RU" sz="2400" b="1" dirty="0">
              <a:solidFill>
                <a:schemeClr val="tx2"/>
              </a:solidFill>
              <a:latin typeface="Times New Roman" pitchFamily="18" charset="0"/>
              <a:ea typeface="Open Sans Condensed" panose="020B0604020202020204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90" y="819150"/>
            <a:ext cx="6674210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1099463" y="3067254"/>
            <a:ext cx="2057400" cy="129690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Необходимо </a:t>
            </a:r>
            <a:r>
              <a:rPr lang="ru-RU" sz="1600" dirty="0">
                <a:solidFill>
                  <a:schemeClr val="tx1"/>
                </a:solidFill>
              </a:rPr>
              <a:t>выбрать подсистему «Казначейское сопровождение»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 flipV="1">
            <a:off x="3178472" y="3562350"/>
            <a:ext cx="516977" cy="15335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517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/>
          <p:nvPr/>
        </p:nvSpPr>
        <p:spPr>
          <a:xfrm>
            <a:off x="7167446" y="329088"/>
            <a:ext cx="1967349" cy="43631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xmlns="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5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6" name="TextBox 5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57400" y="156927"/>
            <a:ext cx="4628756" cy="47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572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287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01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16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eaLnBrk="0" hangingPunct="0"/>
            <a:r>
              <a:rPr lang="ru-RU" altLang="ru-RU" sz="24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Техническая поддержка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3612" y="3181350"/>
            <a:ext cx="2586033" cy="14848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При возникновении нештатной ситуации в левом нижнем углу любого окна можно нажать «Сообщить о проблеме», заполнить форму обращения, приложить снимки экрана</a:t>
            </a:r>
            <a:endParaRPr lang="ru-RU" sz="12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cxnSp>
        <p:nvCxnSpPr>
          <p:cNvPr id="10" name="Прямая со стрелкой 9"/>
          <p:cNvCxnSpPr>
            <a:stCxn id="9" idx="0"/>
          </p:cNvCxnSpPr>
          <p:nvPr/>
        </p:nvCxnSpPr>
        <p:spPr>
          <a:xfrm flipH="1" flipV="1">
            <a:off x="1506628" y="2232373"/>
            <a:ext cx="1" cy="94897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612" y="895350"/>
            <a:ext cx="2586033" cy="617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612" y="1800201"/>
            <a:ext cx="2586033" cy="36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889948"/>
            <a:ext cx="2648672" cy="2723212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4800600" y="3333750"/>
            <a:ext cx="3200400" cy="129540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Максимально подробно описать возникшую проблему, указать адрес электронной почты </a:t>
            </a:r>
            <a:r>
              <a:rPr lang="ru-RU" sz="1200" b="1" u="sng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Вашей организации</a:t>
            </a:r>
            <a:r>
              <a:rPr lang="ru-RU" sz="12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 и телефон, добавить снимки экрана с возникшей ошибкой, отправить</a:t>
            </a:r>
            <a:endParaRPr lang="ru-RU" sz="12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cxnSp>
        <p:nvCxnSpPr>
          <p:cNvPr id="16" name="Прямая со стрелкой 15"/>
          <p:cNvCxnSpPr>
            <a:stCxn id="15" idx="0"/>
          </p:cNvCxnSpPr>
          <p:nvPr/>
        </p:nvCxnSpPr>
        <p:spPr>
          <a:xfrm flipH="1" flipV="1">
            <a:off x="4800600" y="1581150"/>
            <a:ext cx="1600200" cy="17526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5" idx="0"/>
          </p:cNvCxnSpPr>
          <p:nvPr/>
        </p:nvCxnSpPr>
        <p:spPr>
          <a:xfrm flipH="1" flipV="1">
            <a:off x="4724400" y="2114550"/>
            <a:ext cx="1676400" cy="12192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 flipV="1">
            <a:off x="4724400" y="2343150"/>
            <a:ext cx="1676400" cy="99722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5" idx="0"/>
          </p:cNvCxnSpPr>
          <p:nvPr/>
        </p:nvCxnSpPr>
        <p:spPr>
          <a:xfrm flipH="1" flipV="1">
            <a:off x="4419600" y="3257550"/>
            <a:ext cx="1981200" cy="762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6365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2477954" y="1157702"/>
            <a:ext cx="830037" cy="231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417" tIns="26706" rIns="53417" bIns="26706" rtlCol="0" anchor="ctr"/>
          <a:lstStyle/>
          <a:p>
            <a:pPr algn="ctr" defTabSz="740024" fontAlgn="base">
              <a:spcBef>
                <a:spcPct val="0"/>
              </a:spcBef>
              <a:spcAft>
                <a:spcPct val="0"/>
              </a:spcAft>
            </a:pPr>
            <a:endParaRPr lang="ru-RU" sz="1500" dirty="0">
              <a:solidFill>
                <a:prstClr val="white"/>
              </a:solidFill>
            </a:endParaRPr>
          </a:p>
        </p:txBody>
      </p:sp>
      <p:pic>
        <p:nvPicPr>
          <p:cNvPr id="10" name="Рисунок 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49755" y="38307"/>
            <a:ext cx="1384010" cy="521950"/>
          </a:xfrm>
          <a:prstGeom prst="rect">
            <a:avLst/>
          </a:prstGeom>
        </p:spPr>
      </p:pic>
      <p:sp>
        <p:nvSpPr>
          <p:cNvPr id="11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4" name="object 2">
            <a:extLst>
              <a:ext uri="{FF2B5EF4-FFF2-40B4-BE49-F238E27FC236}">
                <a16:creationId xmlns:a16="http://schemas.microsoft.com/office/drawing/2014/main" xmlns="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5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6" name="TextBox 15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55" y="819150"/>
            <a:ext cx="7017709" cy="2879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2805471" y="1983196"/>
            <a:ext cx="1783080" cy="124136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Разделы </a:t>
            </a:r>
            <a:endParaRPr lang="ru-RU" sz="1200" dirty="0">
              <a:solidFill>
                <a:schemeClr val="tx1"/>
              </a:solidFill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«Управление расходами (казначейское сопровождение) </a:t>
            </a:r>
            <a:r>
              <a:rPr lang="ru-RU" sz="1200" dirty="0">
                <a:solidFill>
                  <a:schemeClr val="tx1"/>
                </a:solidFill>
              </a:rPr>
              <a:t>и </a:t>
            </a:r>
            <a:r>
              <a:rPr lang="ru-RU" sz="1200" dirty="0" smtClean="0">
                <a:solidFill>
                  <a:schemeClr val="tx1"/>
                </a:solidFill>
              </a:rPr>
              <a:t>«Лицевые счета»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029200" y="2952750"/>
            <a:ext cx="2514599" cy="1524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В разделе «</a:t>
            </a:r>
            <a:r>
              <a:rPr lang="ru-RU" sz="1200" dirty="0">
                <a:solidFill>
                  <a:schemeClr val="tx1"/>
                </a:solidFill>
              </a:rPr>
              <a:t>Лицевые счета</a:t>
            </a:r>
            <a:r>
              <a:rPr lang="ru-RU" sz="1200" dirty="0" smtClean="0">
                <a:solidFill>
                  <a:schemeClr val="tx1"/>
                </a:solidFill>
              </a:rPr>
              <a:t>» отображается оперативная информация о состоянии лицевого счета, в разделе «Управление расходами (казначейское сопровождение)» </a:t>
            </a:r>
            <a:r>
              <a:rPr lang="ru-RU" sz="1200" dirty="0">
                <a:solidFill>
                  <a:schemeClr val="tx1"/>
                </a:solidFill>
              </a:rPr>
              <a:t>– основное меню ПУР(КС)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 flipH="1" flipV="1">
            <a:off x="3124201" y="1273378"/>
            <a:ext cx="568261" cy="67768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3692462" y="1273378"/>
            <a:ext cx="2327338" cy="67768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1724091" y="156927"/>
            <a:ext cx="5867400" cy="47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572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287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01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16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eaLnBrk="0" hangingPunct="0"/>
            <a:r>
              <a:rPr lang="ru-RU" altLang="ru-RU" sz="24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Начало работы</a:t>
            </a:r>
            <a:endParaRPr lang="ru-RU" altLang="ru-RU" sz="2400" b="1" dirty="0">
              <a:solidFill>
                <a:schemeClr val="tx2"/>
              </a:solidFill>
              <a:latin typeface="Times New Roman" pitchFamily="18" charset="0"/>
              <a:ea typeface="Open Sans Condensed" panose="020B060402020202020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86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Прямоугольник 42"/>
          <p:cNvSpPr/>
          <p:nvPr/>
        </p:nvSpPr>
        <p:spPr>
          <a:xfrm>
            <a:off x="0" y="710057"/>
            <a:ext cx="9067800" cy="615529"/>
          </a:xfrm>
          <a:prstGeom prst="rect">
            <a:avLst/>
          </a:prstGeom>
        </p:spPr>
        <p:txBody>
          <a:bodyPr wrap="square" lIns="91417" tIns="45708" rIns="91417" bIns="45708">
            <a:spAutoFit/>
          </a:bodyPr>
          <a:lstStyle/>
          <a:p>
            <a:endParaRPr lang="ru-RU" sz="1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ru-RU" sz="20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xmlns="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8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9" name="TextBox 8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1028"/>
            <a:ext cx="7015064" cy="3463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4267200" y="1657350"/>
            <a:ext cx="1905000" cy="1143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>
                <a:solidFill>
                  <a:schemeClr val="tx1"/>
                </a:solidFill>
                <a:latin typeface="Calibri (Основной текст)"/>
              </a:rPr>
              <a:t>«Все документы» - список документов в любом </a:t>
            </a:r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</a:rPr>
              <a:t>статусе во всех пунктах меню</a:t>
            </a:r>
            <a:endParaRPr lang="ru-RU" sz="1400" dirty="0">
              <a:solidFill>
                <a:schemeClr val="tx1"/>
              </a:solidFill>
              <a:latin typeface="Calibri (Основной текст)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H="1" flipV="1">
            <a:off x="3333356" y="1200150"/>
            <a:ext cx="933844" cy="457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2592578" y="3105150"/>
            <a:ext cx="4494021" cy="14478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>
                <a:solidFill>
                  <a:schemeClr val="tx1"/>
                </a:solidFill>
                <a:latin typeface="Calibri (Основной текст)"/>
              </a:rPr>
              <a:t>Если </a:t>
            </a:r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</a:rPr>
              <a:t>в </a:t>
            </a:r>
            <a:r>
              <a:rPr lang="ru-RU" sz="1400" dirty="0">
                <a:solidFill>
                  <a:schemeClr val="tx1"/>
                </a:solidFill>
                <a:latin typeface="Calibri (Основной текст)"/>
              </a:rPr>
              <a:t>разделе «Управление расходами (казначейское сопровождение) </a:t>
            </a:r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</a:rPr>
              <a:t>отсутствует основное меню, </a:t>
            </a:r>
            <a:r>
              <a:rPr lang="ru-RU" sz="1400" dirty="0">
                <a:solidFill>
                  <a:schemeClr val="tx1"/>
                </a:solidFill>
                <a:latin typeface="Calibri (Основной текст)"/>
              </a:rPr>
              <a:t>нужно обратиться в </a:t>
            </a:r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</a:rPr>
              <a:t>ТОФК </a:t>
            </a:r>
            <a:r>
              <a:rPr lang="ru-RU" sz="1400" dirty="0">
                <a:solidFill>
                  <a:schemeClr val="tx1"/>
                </a:solidFill>
                <a:latin typeface="Calibri (Основной текст)"/>
              </a:rPr>
              <a:t>по месту подключения к ГИИС «Электронный бюджет» и проверить подключение ролей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754931" y="156927"/>
            <a:ext cx="5867400" cy="47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572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287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01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16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eaLnBrk="0" hangingPunct="0"/>
            <a:r>
              <a:rPr lang="ru-RU" altLang="ru-RU" sz="24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Начало работы</a:t>
            </a:r>
            <a:endParaRPr lang="ru-RU" altLang="ru-RU" sz="2400" b="1" dirty="0">
              <a:solidFill>
                <a:schemeClr val="tx2"/>
              </a:solidFill>
              <a:latin typeface="Times New Roman" pitchFamily="18" charset="0"/>
              <a:ea typeface="Open Sans Condensed" panose="020B060402020202020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26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xmlns="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9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0" name="TextBox 9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819150"/>
            <a:ext cx="5257800" cy="368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905000" y="196475"/>
            <a:ext cx="6666711" cy="49243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572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287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01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16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Списковая форма. Настройка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195363" y="819150"/>
            <a:ext cx="1981200" cy="990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1. Щелкнуть правой кнопкой мыши по заголовку любой таблицы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924328" y="2198496"/>
            <a:ext cx="1851344" cy="62431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2. Нажать </a:t>
            </a:r>
            <a:endParaRPr lang="ru-RU" sz="1400" dirty="0" smtClean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«</a:t>
            </a:r>
            <a:r>
              <a:rPr lang="ru-RU" sz="1400" dirty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Выбор колонок»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23006" y="3306171"/>
            <a:ext cx="1701594" cy="101817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3. Выбрать колонки для отображения, нажать ОК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 flipH="1" flipV="1">
            <a:off x="3682785" y="3603899"/>
            <a:ext cx="929986" cy="16322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748" y="1259291"/>
            <a:ext cx="1270251" cy="746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Прямая со стрелкой 16"/>
          <p:cNvCxnSpPr>
            <a:stCxn id="14" idx="1"/>
            <a:endCxn id="4099" idx="2"/>
          </p:cNvCxnSpPr>
          <p:nvPr/>
        </p:nvCxnSpPr>
        <p:spPr>
          <a:xfrm flipH="1" flipV="1">
            <a:off x="4430874" y="2005653"/>
            <a:ext cx="493454" cy="50500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256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xmlns="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9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0" name="TextBox 9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819080" y="10351"/>
            <a:ext cx="6258120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572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287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01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16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Списковая форма документов.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Фонарные группы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63" y="1657350"/>
            <a:ext cx="5335137" cy="2274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533400" y="742950"/>
            <a:ext cx="4876800" cy="7301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В любой списковой форме присутствуют «фонари», отражающие статус определенного действия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912039" y="742950"/>
            <a:ext cx="1325325" cy="533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u="sng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Статусы действий</a:t>
            </a:r>
            <a:endParaRPr lang="ru-RU" sz="1400" u="sng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8134" y="1481350"/>
            <a:ext cx="234071" cy="140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944" y="2089103"/>
            <a:ext cx="200634" cy="15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168" y="2724150"/>
            <a:ext cx="215570" cy="150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687" y="3322658"/>
            <a:ext cx="244313" cy="158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335" y="3931652"/>
            <a:ext cx="265870" cy="158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Скругленный прямоугольник 18"/>
          <p:cNvSpPr/>
          <p:nvPr/>
        </p:nvSpPr>
        <p:spPr>
          <a:xfrm>
            <a:off x="5910402" y="1473112"/>
            <a:ext cx="1326962" cy="47482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К действию не приступали</a:t>
            </a:r>
            <a:endParaRPr lang="ru-RU" sz="12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910402" y="2089103"/>
            <a:ext cx="1328598" cy="48264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Действие не требуется</a:t>
            </a:r>
            <a:endParaRPr lang="ru-RU" sz="12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912039" y="2724150"/>
            <a:ext cx="1326962" cy="4565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Действие не выполнено</a:t>
            </a:r>
            <a:endParaRPr lang="ru-RU" sz="12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912039" y="3339713"/>
            <a:ext cx="1328599" cy="48378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Действие выполняется</a:t>
            </a:r>
            <a:endParaRPr lang="ru-RU" sz="12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912039" y="3970956"/>
            <a:ext cx="1328599" cy="5819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Действие выполнено успешно</a:t>
            </a:r>
            <a:endParaRPr lang="ru-RU" sz="12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56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xmlns="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8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9" name="TextBox 8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905000" y="165695"/>
            <a:ext cx="5607716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572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287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01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16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eaLnBrk="0" hangingPunct="0"/>
            <a:r>
              <a:rPr lang="ru-RU" altLang="ru-RU" sz="24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Промежуточные статусы документов</a:t>
            </a:r>
            <a:endParaRPr lang="ru-RU" altLang="ru-RU" sz="2400" b="1" dirty="0">
              <a:solidFill>
                <a:schemeClr val="tx2"/>
              </a:solidFill>
              <a:latin typeface="Times New Roman" pitchFamily="18" charset="0"/>
              <a:ea typeface="Open Sans Condensed" panose="020B0604020202020204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87000" y="1268429"/>
            <a:ext cx="1694200" cy="3499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На согласовании</a:t>
            </a:r>
            <a:endParaRPr lang="ru-RU" sz="12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181934" y="770915"/>
            <a:ext cx="4677203" cy="34600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Возможность редактирования документа</a:t>
            </a:r>
            <a:endParaRPr lang="ru-RU" sz="12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73380" y="3862724"/>
            <a:ext cx="1721692" cy="31239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На утверждении ЦС</a:t>
            </a:r>
            <a:endParaRPr lang="ru-RU" sz="12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sp>
        <p:nvSpPr>
          <p:cNvPr id="15" name="Правая фигурная скобка 14"/>
          <p:cNvSpPr/>
          <p:nvPr/>
        </p:nvSpPr>
        <p:spPr>
          <a:xfrm>
            <a:off x="1981200" y="3060732"/>
            <a:ext cx="188224" cy="1392483"/>
          </a:xfrm>
          <a:prstGeom prst="righ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>
              <a:latin typeface="Calibri (Основной текст)"/>
            </a:endParaRPr>
          </a:p>
        </p:txBody>
      </p:sp>
      <p:sp>
        <p:nvSpPr>
          <p:cNvPr id="16" name="Правая фигурная скобка 15"/>
          <p:cNvSpPr/>
          <p:nvPr/>
        </p:nvSpPr>
        <p:spPr>
          <a:xfrm>
            <a:off x="1995071" y="1406823"/>
            <a:ext cx="188223" cy="451133"/>
          </a:xfrm>
          <a:prstGeom prst="righ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b="1" dirty="0">
              <a:latin typeface="Calibri (Основной текст)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193308" y="3299466"/>
            <a:ext cx="4648168" cy="91501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Промежуточные статусы ТОФК</a:t>
            </a:r>
            <a:endParaRPr lang="ru-RU" sz="12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55183" y="4277281"/>
            <a:ext cx="1729292" cy="35186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К отмене</a:t>
            </a:r>
            <a:endParaRPr lang="ru-RU" sz="12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86735" y="2264333"/>
            <a:ext cx="1694466" cy="45981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На утверждении Заказчиком</a:t>
            </a:r>
            <a:endParaRPr lang="ru-RU" sz="12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93550" y="770915"/>
            <a:ext cx="1687650" cy="35303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Черновик</a:t>
            </a:r>
            <a:endParaRPr lang="ru-RU" sz="12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90275" y="1675931"/>
            <a:ext cx="1694200" cy="36405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На утверждении</a:t>
            </a:r>
            <a:endParaRPr lang="ru-RU" sz="12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73379" y="3393112"/>
            <a:ext cx="1721692" cy="33660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На согласовании ЦС</a:t>
            </a:r>
            <a:endParaRPr lang="ru-RU" sz="12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194447" y="1211336"/>
            <a:ext cx="4664691" cy="84210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Промежуточные статусы клиента (до отправки документа заказчику или в ТОФК), с любого статуса можно вернуть в статус «Черновик»)</a:t>
            </a:r>
            <a:endParaRPr lang="ru-RU" sz="12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158210" y="2264333"/>
            <a:ext cx="4700927" cy="45981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Промежуточный статус заказчика</a:t>
            </a:r>
            <a:endParaRPr lang="ru-RU" sz="12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73379" y="2924703"/>
            <a:ext cx="1721692" cy="31868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На исполнении ЦС</a:t>
            </a:r>
            <a:endParaRPr lang="ru-RU" sz="12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409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7" name="object 2">
            <a:extLst>
              <a:ext uri="{FF2B5EF4-FFF2-40B4-BE49-F238E27FC236}">
                <a16:creationId xmlns:a16="http://schemas.microsoft.com/office/drawing/2014/main" xmlns="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8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9" name="TextBox 8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819080" y="165695"/>
            <a:ext cx="5648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2400" b="1" dirty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Окончательные статусы документов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90800" y="3562350"/>
            <a:ext cx="3429000" cy="6095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Отменен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90800" y="1809750"/>
            <a:ext cx="3429000" cy="609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Исполнен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90800" y="971550"/>
            <a:ext cx="3429000" cy="609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Зарегистрирован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590800" y="2647950"/>
            <a:ext cx="3429000" cy="65863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Аннулирован</a:t>
            </a:r>
            <a:endParaRPr lang="ru-RU" sz="14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39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9"/>
          <p:cNvSpPr/>
          <p:nvPr/>
        </p:nvSpPr>
        <p:spPr>
          <a:xfrm>
            <a:off x="7167464" y="328001"/>
            <a:ext cx="1967349" cy="43653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xmlns="" id="{5B18A36C-A304-4C91-856D-493F17EA7DB3}"/>
              </a:ext>
            </a:extLst>
          </p:cNvPr>
          <p:cNvSpPr/>
          <p:nvPr/>
        </p:nvSpPr>
        <p:spPr>
          <a:xfrm flipV="1">
            <a:off x="8" y="396528"/>
            <a:ext cx="7591483" cy="280972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9" name="object 8"/>
          <p:cNvSpPr/>
          <p:nvPr/>
        </p:nvSpPr>
        <p:spPr>
          <a:xfrm>
            <a:off x="12787" y="4828294"/>
            <a:ext cx="9122853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 sz="2900" dirty="0"/>
          </a:p>
        </p:txBody>
      </p:sp>
      <p:sp>
        <p:nvSpPr>
          <p:cNvPr id="10" name="TextBox 9"/>
          <p:cNvSpPr txBox="1"/>
          <p:nvPr/>
        </p:nvSpPr>
        <p:spPr>
          <a:xfrm>
            <a:off x="6" y="4803096"/>
            <a:ext cx="3638149" cy="292180"/>
          </a:xfrm>
          <a:prstGeom prst="rect">
            <a:avLst/>
          </a:prstGeom>
          <a:noFill/>
        </p:spPr>
        <p:txBody>
          <a:bodyPr wrap="square" lIns="91254" tIns="45617" rIns="91254" bIns="45617" rtlCol="0">
            <a:spAutoFit/>
          </a:bodyPr>
          <a:lstStyle/>
          <a:p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www.irkutsk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smtClean="0">
                <a:solidFill>
                  <a:schemeClr val="bg1">
                    <a:lumMod val="65000"/>
                  </a:schemeClr>
                </a:solidFill>
              </a:rPr>
              <a:t>roskazna.gov</a:t>
            </a:r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en-US" sz="1300" dirty="0" err="1" smtClean="0">
                <a:solidFill>
                  <a:schemeClr val="bg1">
                    <a:lumMod val="65000"/>
                  </a:schemeClr>
                </a:solidFill>
              </a:rPr>
              <a:t>ru</a:t>
            </a:r>
            <a:endParaRPr lang="ru-RU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72200" y="4803096"/>
            <a:ext cx="289559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dirty="0" smtClean="0">
                <a:solidFill>
                  <a:schemeClr val="bg1">
                    <a:lumMod val="65000"/>
                  </a:schemeClr>
                </a:solidFill>
              </a:rPr>
              <a:t>г. Иркутск, август 2021 год</a:t>
            </a:r>
            <a:endParaRPr lang="ru-RU" sz="13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52600" y="156927"/>
            <a:ext cx="6152756" cy="47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572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287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016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161" algn="l" defTabSz="91429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eaLnBrk="0" hangingPunct="0"/>
            <a:r>
              <a:rPr lang="ru-RU" altLang="ru-RU" sz="24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Работа с фильтрами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42950"/>
            <a:ext cx="5553075" cy="3848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4956412" y="3181350"/>
            <a:ext cx="2211052" cy="9905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В любом окне со списком можно нажать на заголовок первого столбца, откроется строка фильтра</a:t>
            </a:r>
            <a:endParaRPr lang="ru-RU" sz="12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cxnSp>
        <p:nvCxnSpPr>
          <p:cNvPr id="12" name="Прямая со стрелкой 11"/>
          <p:cNvCxnSpPr>
            <a:stCxn id="11" idx="1"/>
          </p:cNvCxnSpPr>
          <p:nvPr/>
        </p:nvCxnSpPr>
        <p:spPr>
          <a:xfrm flipH="1" flipV="1">
            <a:off x="228602" y="1428750"/>
            <a:ext cx="4727810" cy="22479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 flipV="1">
            <a:off x="1819080" y="1504950"/>
            <a:ext cx="3133920" cy="217169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Скругленный прямоугольник 18"/>
          <p:cNvSpPr/>
          <p:nvPr/>
        </p:nvSpPr>
        <p:spPr>
          <a:xfrm>
            <a:off x="4956412" y="1713290"/>
            <a:ext cx="2211052" cy="7973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4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29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58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72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87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016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161" algn="l" defTabSz="91429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В фильтре любое количество </a:t>
            </a:r>
            <a:r>
              <a:rPr lang="ru-RU" sz="1200" dirty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символов можно </a:t>
            </a:r>
            <a:r>
              <a:rPr lang="ru-RU" sz="1200" dirty="0" smtClean="0">
                <a:solidFill>
                  <a:schemeClr val="tx1"/>
                </a:solidFill>
                <a:latin typeface="Calibri (Основной текст)"/>
                <a:cs typeface="Times New Roman" panose="02020603050405020304" pitchFamily="18" charset="0"/>
              </a:rPr>
              <a:t>заменить знаком %</a:t>
            </a:r>
            <a:endParaRPr lang="ru-RU" sz="1200" dirty="0">
              <a:solidFill>
                <a:schemeClr val="tx1"/>
              </a:solidFill>
              <a:latin typeface="Calibri (Основной текст)"/>
              <a:cs typeface="Times New Roman" panose="02020603050405020304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flipH="1" flipV="1">
            <a:off x="2819400" y="1504950"/>
            <a:ext cx="2133600" cy="60702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373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10892</TotalTime>
  <Words>933</Words>
  <Application>Microsoft Office PowerPoint</Application>
  <PresentationFormat>Экран (16:9)</PresentationFormat>
  <Paragraphs>136</Paragraphs>
  <Slides>20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Office Theme</vt:lpstr>
      <vt:lpstr>4_Office Theme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евоывлд</dc:title>
  <dc:creator>Елизавета Арбатова</dc:creator>
  <cp:lastModifiedBy>Маева Ольга Петровна</cp:lastModifiedBy>
  <cp:revision>669</cp:revision>
  <cp:lastPrinted>2021-03-16T15:01:58Z</cp:lastPrinted>
  <dcterms:created xsi:type="dcterms:W3CDTF">2019-07-31T16:47:50Z</dcterms:created>
  <dcterms:modified xsi:type="dcterms:W3CDTF">2021-08-30T08:23:36Z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2019-03-19T00:00:00Z</vt:filetime>
  </property>
  <property fmtid="{D5CDD505-2E9C-101B-9397-08002B2CF9AE}" pid="3" name="Creator">
    <vt:lpwstr>Adobe Illustrator CC 22.1 (Windows)</vt:lpwstr>
  </property>
  <property fmtid="{D5CDD505-2E9C-101B-9397-08002B2CF9AE}" pid="4" name="LastSaved">
    <vt:filetime>2019-07-31T00:00:00Z</vt:filetime>
  </property>
</Properties>
</file>