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  <p:sldMasterId id="2147483724" r:id="rId2"/>
    <p:sldMasterId id="2147483731" r:id="rId3"/>
  </p:sldMasterIdLst>
  <p:notesMasterIdLst>
    <p:notesMasterId r:id="rId21"/>
  </p:notesMasterIdLst>
  <p:handoutMasterIdLst>
    <p:handoutMasterId r:id="rId22"/>
  </p:handoutMasterIdLst>
  <p:sldIdLst>
    <p:sldId id="256" r:id="rId4"/>
    <p:sldId id="334" r:id="rId5"/>
    <p:sldId id="343" r:id="rId6"/>
    <p:sldId id="318" r:id="rId7"/>
    <p:sldId id="358" r:id="rId8"/>
    <p:sldId id="359" r:id="rId9"/>
    <p:sldId id="356" r:id="rId10"/>
    <p:sldId id="357" r:id="rId11"/>
    <p:sldId id="351" r:id="rId12"/>
    <p:sldId id="360" r:id="rId13"/>
    <p:sldId id="361" r:id="rId14"/>
    <p:sldId id="362" r:id="rId15"/>
    <p:sldId id="363" r:id="rId16"/>
    <p:sldId id="364" r:id="rId17"/>
    <p:sldId id="375" r:id="rId18"/>
    <p:sldId id="366" r:id="rId19"/>
    <p:sldId id="370" r:id="rId20"/>
  </p:sldIdLst>
  <p:sldSz cx="9144000" cy="5143500" type="screen16x9"/>
  <p:notesSz cx="9926638" cy="6797675"/>
  <p:defaultTextStyle>
    <a:defPPr>
      <a:defRPr lang="ru-RU"/>
    </a:defPPr>
    <a:lvl1pPr marL="0" algn="l" defTabSz="144636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723182" algn="l" defTabSz="144636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1446360" algn="l" defTabSz="144636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2169541" algn="l" defTabSz="144636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2892725" algn="l" defTabSz="144636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3615899" algn="l" defTabSz="144636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4339080" algn="l" defTabSz="144636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5062258" algn="l" defTabSz="144636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5785441" algn="l" defTabSz="144636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565" userDrawn="1">
          <p15:clr>
            <a:srgbClr val="A4A3A4"/>
          </p15:clr>
        </p15:guide>
        <p15:guide id="2" pos="34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B59"/>
    <a:srgbClr val="99CCFF"/>
    <a:srgbClr val="11437F"/>
    <a:srgbClr val="E6E6E6"/>
    <a:srgbClr val="DDDDDD"/>
    <a:srgbClr val="4978B1"/>
    <a:srgbClr val="FCFCFC"/>
    <a:srgbClr val="ECD6A5"/>
    <a:srgbClr val="C19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7" autoAdjust="0"/>
    <p:restoredTop sz="94705" autoAdjust="0"/>
  </p:normalViewPr>
  <p:slideViewPr>
    <p:cSldViewPr>
      <p:cViewPr>
        <p:scale>
          <a:sx n="140" d="100"/>
          <a:sy n="140" d="100"/>
        </p:scale>
        <p:origin x="-792" y="-390"/>
      </p:cViewPr>
      <p:guideLst>
        <p:guide orient="horz" pos="4565"/>
        <p:guide pos="341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E30B252F-8492-4B2F-BA77-150FFEA8476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4" y="3"/>
            <a:ext cx="4301907" cy="339219"/>
          </a:xfrm>
          <a:prstGeom prst="rect">
            <a:avLst/>
          </a:prstGeom>
        </p:spPr>
        <p:txBody>
          <a:bodyPr vert="horz" lIns="169859" tIns="84929" rIns="169859" bIns="84929" rtlCol="0"/>
          <a:lstStyle>
            <a:lvl1pPr algn="l">
              <a:defRPr sz="2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C33C85C5-53C6-4F20-A46C-AE2DEDE0481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622002" y="3"/>
            <a:ext cx="4301907" cy="339219"/>
          </a:xfrm>
          <a:prstGeom prst="rect">
            <a:avLst/>
          </a:prstGeom>
        </p:spPr>
        <p:txBody>
          <a:bodyPr vert="horz" lIns="169859" tIns="84929" rIns="169859" bIns="84929" rtlCol="0"/>
          <a:lstStyle>
            <a:lvl1pPr algn="r">
              <a:defRPr sz="2200"/>
            </a:lvl1pPr>
          </a:lstStyle>
          <a:p>
            <a:fld id="{B319EF66-CBD7-4FA5-874F-C15789B8559E}" type="datetimeFigureOut">
              <a:rPr lang="ru-RU" smtClean="0"/>
              <a:t>30.08.2021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DCB46D85-D407-4DF4-945D-6827D592EB9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4" y="6458457"/>
            <a:ext cx="4301907" cy="339219"/>
          </a:xfrm>
          <a:prstGeom prst="rect">
            <a:avLst/>
          </a:prstGeom>
        </p:spPr>
        <p:txBody>
          <a:bodyPr vert="horz" lIns="169859" tIns="84929" rIns="169859" bIns="84929" rtlCol="0" anchor="b"/>
          <a:lstStyle>
            <a:lvl1pPr algn="l">
              <a:defRPr sz="2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A525DC81-42C0-4D20-A881-B2050CF560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622002" y="6458457"/>
            <a:ext cx="4301907" cy="339219"/>
          </a:xfrm>
          <a:prstGeom prst="rect">
            <a:avLst/>
          </a:prstGeom>
        </p:spPr>
        <p:txBody>
          <a:bodyPr vert="horz" lIns="169859" tIns="84929" rIns="169859" bIns="84929" rtlCol="0" anchor="b"/>
          <a:lstStyle>
            <a:lvl1pPr algn="r">
              <a:defRPr sz="2200"/>
            </a:lvl1pPr>
          </a:lstStyle>
          <a:p>
            <a:fld id="{7FB3B98C-91AF-4E43-94DE-89EACF5A2C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4497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3"/>
            <a:ext cx="4301907" cy="339219"/>
          </a:xfrm>
          <a:prstGeom prst="rect">
            <a:avLst/>
          </a:prstGeom>
        </p:spPr>
        <p:txBody>
          <a:bodyPr vert="horz" lIns="169859" tIns="84929" rIns="169859" bIns="84929" rtlCol="0"/>
          <a:lstStyle>
            <a:lvl1pPr algn="l">
              <a:defRPr sz="2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002" y="3"/>
            <a:ext cx="4301907" cy="339219"/>
          </a:xfrm>
          <a:prstGeom prst="rect">
            <a:avLst/>
          </a:prstGeom>
        </p:spPr>
        <p:txBody>
          <a:bodyPr vert="horz" lIns="169859" tIns="84929" rIns="169859" bIns="84929" rtlCol="0"/>
          <a:lstStyle>
            <a:lvl1pPr algn="r">
              <a:defRPr sz="2200"/>
            </a:lvl1pPr>
          </a:lstStyle>
          <a:p>
            <a:fld id="{8F7CBA3A-4016-4326-8AC3-4CA1C77DF708}" type="datetimeFigureOut">
              <a:rPr lang="ru-RU" smtClean="0"/>
              <a:t>30.08.2021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50900"/>
            <a:ext cx="4075112" cy="2292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69859" tIns="84929" rIns="169859" bIns="8492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122" y="3272462"/>
            <a:ext cx="7942403" cy="2677168"/>
          </a:xfrm>
          <a:prstGeom prst="rect">
            <a:avLst/>
          </a:prstGeom>
        </p:spPr>
        <p:txBody>
          <a:bodyPr vert="horz" lIns="169859" tIns="84929" rIns="169859" bIns="84929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6458457"/>
            <a:ext cx="4301907" cy="339219"/>
          </a:xfrm>
          <a:prstGeom prst="rect">
            <a:avLst/>
          </a:prstGeom>
        </p:spPr>
        <p:txBody>
          <a:bodyPr vert="horz" lIns="169859" tIns="84929" rIns="169859" bIns="84929" rtlCol="0" anchor="b"/>
          <a:lstStyle>
            <a:lvl1pPr algn="l">
              <a:defRPr sz="2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002" y="6458457"/>
            <a:ext cx="4301907" cy="339219"/>
          </a:xfrm>
          <a:prstGeom prst="rect">
            <a:avLst/>
          </a:prstGeom>
        </p:spPr>
        <p:txBody>
          <a:bodyPr vert="horz" lIns="169859" tIns="84929" rIns="169859" bIns="84929" rtlCol="0" anchor="b"/>
          <a:lstStyle>
            <a:lvl1pPr algn="r">
              <a:defRPr sz="2200"/>
            </a:lvl1pPr>
          </a:lstStyle>
          <a:p>
            <a:fld id="{1D3B102A-EDC8-431F-B475-B3229B34ED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65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4636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3182" algn="l" defTabSz="144636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46360" algn="l" defTabSz="144636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69541" algn="l" defTabSz="144636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892725" algn="l" defTabSz="144636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15899" algn="l" defTabSz="144636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39080" algn="l" defTabSz="144636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62258" algn="l" defTabSz="144636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85441" algn="l" defTabSz="144636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50900"/>
            <a:ext cx="4075112" cy="22923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9609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697163" y="509588"/>
            <a:ext cx="4532312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4042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697163" y="509588"/>
            <a:ext cx="4532312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4042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50900"/>
            <a:ext cx="4075112" cy="22923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997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50900"/>
            <a:ext cx="4075112" cy="22923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9971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50900"/>
            <a:ext cx="4075112" cy="22923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997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932381" y="1363884"/>
            <a:ext cx="6400801" cy="2616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00"/>
            </a:lvl1pPr>
          </a:lstStyle>
          <a:p>
            <a:endParaRPr dirty="0"/>
          </a:p>
        </p:txBody>
      </p:sp>
      <p:sp>
        <p:nvSpPr>
          <p:cNvPr id="7" name="Holder 2">
            <a:extLst>
              <a:ext uri="{FF2B5EF4-FFF2-40B4-BE49-F238E27FC236}">
                <a16:creationId xmlns="" xmlns:a16="http://schemas.microsoft.com/office/drawing/2014/main" id="{7B23EBB8-90AE-42AD-89F1-AAACFA842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5"/>
            <a:ext cx="4342476" cy="26161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700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8" name="object 2">
            <a:extLst>
              <a:ext uri="{FF2B5EF4-FFF2-40B4-BE49-F238E27FC236}">
                <a16:creationId xmlns="" xmlns:a16="http://schemas.microsoft.com/office/drawing/2014/main" id="{AC4B3DDE-8657-4CD7-8D3E-CD345DD21E94}"/>
              </a:ext>
            </a:extLst>
          </p:cNvPr>
          <p:cNvSpPr/>
          <p:nvPr userDrawn="1"/>
        </p:nvSpPr>
        <p:spPr>
          <a:xfrm flipV="1">
            <a:off x="1" y="397590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/>
          </a:p>
        </p:txBody>
      </p:sp>
      <p:sp>
        <p:nvSpPr>
          <p:cNvPr id="10" name="Дата 9">
            <a:extLst>
              <a:ext uri="{FF2B5EF4-FFF2-40B4-BE49-F238E27FC236}">
                <a16:creationId xmlns="" xmlns:a16="http://schemas.microsoft.com/office/drawing/2014/main" id="{20278EF6-AF14-48C2-AE7F-BB201C546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9C757-F526-4F9F-9848-604F66BD076D}" type="datetime1">
              <a:rPr lang="en-US" smtClean="0"/>
              <a:t>8/30/2021</a:t>
            </a:fld>
            <a:endParaRPr lang="en-US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="" xmlns:a16="http://schemas.microsoft.com/office/drawing/2014/main" id="{673C5D05-5317-4410-986D-0EB45742A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>
            <a:extLst>
              <a:ext uri="{FF2B5EF4-FFF2-40B4-BE49-F238E27FC236}">
                <a16:creationId xmlns="" xmlns:a16="http://schemas.microsoft.com/office/drawing/2014/main" id="{9B8336B5-74EC-4EED-88A6-FF7D2C8A8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5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  <a:lvl2pPr marL="392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8524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7785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57047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19630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35571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27483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1409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7DDAE11-FFED-4AC5-8848-DC07DA8A868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22171C-80CF-4EB9-A959-3CDAA13E4B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490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CE383A-DD55-456A-8966-7F20E731A1A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B7E1EA-8D70-4860-BF45-409C57149FC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9764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3" y="1260872"/>
            <a:ext cx="3868340" cy="617934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92620" indent="0">
              <a:buNone/>
              <a:defRPr sz="1700" b="1"/>
            </a:lvl2pPr>
            <a:lvl3pPr marL="785240" indent="0">
              <a:buNone/>
              <a:defRPr sz="1500" b="1"/>
            </a:lvl3pPr>
            <a:lvl4pPr marL="1177859" indent="0">
              <a:buNone/>
              <a:defRPr sz="1400" b="1"/>
            </a:lvl4pPr>
            <a:lvl5pPr marL="1570479" indent="0">
              <a:buNone/>
              <a:defRPr sz="1400" b="1"/>
            </a:lvl5pPr>
            <a:lvl6pPr marL="1963099" indent="0">
              <a:buNone/>
              <a:defRPr sz="1400" b="1"/>
            </a:lvl6pPr>
            <a:lvl7pPr marL="2355719" indent="0">
              <a:buNone/>
              <a:defRPr sz="1400" b="1"/>
            </a:lvl7pPr>
            <a:lvl8pPr marL="2748337" indent="0">
              <a:buNone/>
              <a:defRPr sz="1400" b="1"/>
            </a:lvl8pPr>
            <a:lvl9pPr marL="3140957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3" y="1878807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92620" indent="0">
              <a:buNone/>
              <a:defRPr sz="1700" b="1"/>
            </a:lvl2pPr>
            <a:lvl3pPr marL="785240" indent="0">
              <a:buNone/>
              <a:defRPr sz="1500" b="1"/>
            </a:lvl3pPr>
            <a:lvl4pPr marL="1177859" indent="0">
              <a:buNone/>
              <a:defRPr sz="1400" b="1"/>
            </a:lvl4pPr>
            <a:lvl5pPr marL="1570479" indent="0">
              <a:buNone/>
              <a:defRPr sz="1400" b="1"/>
            </a:lvl5pPr>
            <a:lvl6pPr marL="1963099" indent="0">
              <a:buNone/>
              <a:defRPr sz="1400" b="1"/>
            </a:lvl6pPr>
            <a:lvl7pPr marL="2355719" indent="0">
              <a:buNone/>
              <a:defRPr sz="1400" b="1"/>
            </a:lvl7pPr>
            <a:lvl8pPr marL="2748337" indent="0">
              <a:buNone/>
              <a:defRPr sz="1400" b="1"/>
            </a:lvl8pPr>
            <a:lvl9pPr marL="3140957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7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74302B-8691-4719-B2DE-6B000D9F6C3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AC3CE3-15E3-41B9-AE14-EA2B846D9B6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2890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74EF04-2509-4B2D-AEBE-C88F11613E2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DD3E9E-ECEF-4AC7-BCA9-85B732FA39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8141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79D1304-8096-4B50-AC30-D0DB72925FC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EA9584-6FC9-446B-89E9-C9D48C4D166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479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400"/>
            </a:lvl1pPr>
            <a:lvl2pPr marL="392620" indent="0">
              <a:buNone/>
              <a:defRPr sz="1200"/>
            </a:lvl2pPr>
            <a:lvl3pPr marL="785240" indent="0">
              <a:buNone/>
              <a:defRPr sz="1000"/>
            </a:lvl3pPr>
            <a:lvl4pPr marL="1177859" indent="0">
              <a:buNone/>
              <a:defRPr sz="900"/>
            </a:lvl4pPr>
            <a:lvl5pPr marL="1570479" indent="0">
              <a:buNone/>
              <a:defRPr sz="900"/>
            </a:lvl5pPr>
            <a:lvl6pPr marL="1963099" indent="0">
              <a:buNone/>
              <a:defRPr sz="900"/>
            </a:lvl6pPr>
            <a:lvl7pPr marL="2355719" indent="0">
              <a:buNone/>
              <a:defRPr sz="900"/>
            </a:lvl7pPr>
            <a:lvl8pPr marL="2748337" indent="0">
              <a:buNone/>
              <a:defRPr sz="900"/>
            </a:lvl8pPr>
            <a:lvl9pPr marL="3140957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D53A50-821C-48CB-B76E-3266866DEBA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0EB9F3-39CE-44E7-B9F9-66414ECE55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9990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2700"/>
            </a:lvl1pPr>
            <a:lvl2pPr marL="392620" indent="0">
              <a:buNone/>
              <a:defRPr sz="2400"/>
            </a:lvl2pPr>
            <a:lvl3pPr marL="785240" indent="0">
              <a:buNone/>
              <a:defRPr sz="2100"/>
            </a:lvl3pPr>
            <a:lvl4pPr marL="1177859" indent="0">
              <a:buNone/>
              <a:defRPr sz="1700"/>
            </a:lvl4pPr>
            <a:lvl5pPr marL="1570479" indent="0">
              <a:buNone/>
              <a:defRPr sz="1700"/>
            </a:lvl5pPr>
            <a:lvl6pPr marL="1963099" indent="0">
              <a:buNone/>
              <a:defRPr sz="1700"/>
            </a:lvl6pPr>
            <a:lvl7pPr marL="2355719" indent="0">
              <a:buNone/>
              <a:defRPr sz="1700"/>
            </a:lvl7pPr>
            <a:lvl8pPr marL="2748337" indent="0">
              <a:buNone/>
              <a:defRPr sz="1700"/>
            </a:lvl8pPr>
            <a:lvl9pPr marL="3140957" indent="0">
              <a:buNone/>
              <a:defRPr sz="17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400"/>
            </a:lvl1pPr>
            <a:lvl2pPr marL="392620" indent="0">
              <a:buNone/>
              <a:defRPr sz="1200"/>
            </a:lvl2pPr>
            <a:lvl3pPr marL="785240" indent="0">
              <a:buNone/>
              <a:defRPr sz="1000"/>
            </a:lvl3pPr>
            <a:lvl4pPr marL="1177859" indent="0">
              <a:buNone/>
              <a:defRPr sz="900"/>
            </a:lvl4pPr>
            <a:lvl5pPr marL="1570479" indent="0">
              <a:buNone/>
              <a:defRPr sz="900"/>
            </a:lvl5pPr>
            <a:lvl6pPr marL="1963099" indent="0">
              <a:buNone/>
              <a:defRPr sz="900"/>
            </a:lvl6pPr>
            <a:lvl7pPr marL="2355719" indent="0">
              <a:buNone/>
              <a:defRPr sz="900"/>
            </a:lvl7pPr>
            <a:lvl8pPr marL="2748337" indent="0">
              <a:buNone/>
              <a:defRPr sz="900"/>
            </a:lvl8pPr>
            <a:lvl9pPr marL="3140957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630621-3678-47A6-9BD1-B7E7ACB385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2B362C-59B7-4224-B209-68A5E34A71C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6436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40D66DE-7879-45F0-97AC-DD2253CD5DA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8EBDE8-C4F5-46D8-A81D-B6AF711C3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6249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3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26C4196-B534-4EF6-BAE4-F6B3DE49F62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99F1A9-CE99-4E9B-9B96-ACE372EA20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527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FEC9CC-36B2-46A8-8EB2-F85856D3AE44}" type="datetime1">
              <a:rPr lang="en-US" smtClean="0"/>
              <a:t>8/30/2021</a:t>
            </a:fld>
            <a:endParaRPr lang="en-US"/>
          </a:p>
        </p:txBody>
      </p:sp>
      <p:sp>
        <p:nvSpPr>
          <p:cNvPr id="5" name="Holder 5">
            <a:extLst>
              <a:ext uri="{FF2B5EF4-FFF2-40B4-BE49-F238E27FC236}">
                <a16:creationId xmlns="" xmlns:a16="http://schemas.microsoft.com/office/drawing/2014/main" id="{4E065825-85CD-4AFB-994B-2E973E9F02EE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6940194" y="4795860"/>
            <a:ext cx="2103121" cy="261610"/>
          </a:xfrm>
        </p:spPr>
        <p:txBody>
          <a:bodyPr lIns="0" tIns="0" rIns="0" bIns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Holder 2">
            <a:extLst>
              <a:ext uri="{FF2B5EF4-FFF2-40B4-BE49-F238E27FC236}">
                <a16:creationId xmlns="" xmlns:a16="http://schemas.microsoft.com/office/drawing/2014/main" id="{E801F513-37A4-4436-BBD3-3D2847934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5"/>
            <a:ext cx="4342476" cy="26161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700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7" name="object 2">
            <a:extLst>
              <a:ext uri="{FF2B5EF4-FFF2-40B4-BE49-F238E27FC236}">
                <a16:creationId xmlns="" xmlns:a16="http://schemas.microsoft.com/office/drawing/2014/main" id="{59F58909-8CF7-4B59-B73D-6D9E4358D6C5}"/>
              </a:ext>
            </a:extLst>
          </p:cNvPr>
          <p:cNvSpPr/>
          <p:nvPr userDrawn="1"/>
        </p:nvSpPr>
        <p:spPr>
          <a:xfrm flipV="1">
            <a:off x="1" y="397590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932381" y="1363884"/>
            <a:ext cx="6400801" cy="2616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00"/>
            </a:lvl1pPr>
          </a:lstStyle>
          <a:p>
            <a:endParaRPr dirty="0"/>
          </a:p>
        </p:txBody>
      </p:sp>
      <p:sp>
        <p:nvSpPr>
          <p:cNvPr id="7" name="Holder 2">
            <a:extLst>
              <a:ext uri="{FF2B5EF4-FFF2-40B4-BE49-F238E27FC236}">
                <a16:creationId xmlns="" xmlns:a16="http://schemas.microsoft.com/office/drawing/2014/main" id="{7B23EBB8-90AE-42AD-89F1-AAACFA842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5"/>
            <a:ext cx="4342476" cy="26161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700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8" name="object 2">
            <a:extLst>
              <a:ext uri="{FF2B5EF4-FFF2-40B4-BE49-F238E27FC236}">
                <a16:creationId xmlns="" xmlns:a16="http://schemas.microsoft.com/office/drawing/2014/main" id="{AC4B3DDE-8657-4CD7-8D3E-CD345DD21E94}"/>
              </a:ext>
            </a:extLst>
          </p:cNvPr>
          <p:cNvSpPr/>
          <p:nvPr userDrawn="1"/>
        </p:nvSpPr>
        <p:spPr>
          <a:xfrm flipV="1">
            <a:off x="1" y="397590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>
              <a:solidFill>
                <a:prstClr val="black"/>
              </a:solidFill>
            </a:endParaRPr>
          </a:p>
        </p:txBody>
      </p:sp>
      <p:sp>
        <p:nvSpPr>
          <p:cNvPr id="10" name="Дата 9">
            <a:extLst>
              <a:ext uri="{FF2B5EF4-FFF2-40B4-BE49-F238E27FC236}">
                <a16:creationId xmlns="" xmlns:a16="http://schemas.microsoft.com/office/drawing/2014/main" id="{20278EF6-AF14-48C2-AE7F-BB201C546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340C1-9663-4834-9678-E2A955AB6CD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="" xmlns:a16="http://schemas.microsoft.com/office/drawing/2014/main" id="{673C5D05-5317-4410-986D-0EB45742A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>
            <a:extLst>
              <a:ext uri="{FF2B5EF4-FFF2-40B4-BE49-F238E27FC236}">
                <a16:creationId xmlns="" xmlns:a16="http://schemas.microsoft.com/office/drawing/2014/main" id="{9B8336B5-74EC-4EED-88A6-FF7D2C8A8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054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7DF15-E714-4CF6-BEF1-7D53FFC8CFC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>
            <a:extLst>
              <a:ext uri="{FF2B5EF4-FFF2-40B4-BE49-F238E27FC236}">
                <a16:creationId xmlns="" xmlns:a16="http://schemas.microsoft.com/office/drawing/2014/main" id="{4E065825-85CD-4AFB-994B-2E973E9F02EE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6940194" y="4795860"/>
            <a:ext cx="2103121" cy="261610"/>
          </a:xfrm>
        </p:spPr>
        <p:txBody>
          <a:bodyPr lIns="0" tIns="0" rIns="0" bIns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6" name="Holder 2">
            <a:extLst>
              <a:ext uri="{FF2B5EF4-FFF2-40B4-BE49-F238E27FC236}">
                <a16:creationId xmlns="" xmlns:a16="http://schemas.microsoft.com/office/drawing/2014/main" id="{E801F513-37A4-4436-BBD3-3D2847934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5"/>
            <a:ext cx="4342476" cy="26161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700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7" name="object 2">
            <a:extLst>
              <a:ext uri="{FF2B5EF4-FFF2-40B4-BE49-F238E27FC236}">
                <a16:creationId xmlns="" xmlns:a16="http://schemas.microsoft.com/office/drawing/2014/main" id="{59F58909-8CF7-4B59-B73D-6D9E4358D6C5}"/>
              </a:ext>
            </a:extLst>
          </p:cNvPr>
          <p:cNvSpPr/>
          <p:nvPr userDrawn="1"/>
        </p:nvSpPr>
        <p:spPr>
          <a:xfrm flipV="1">
            <a:off x="1" y="397590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04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3684403"/>
            <a:ext cx="4235581" cy="19389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>
                    <a:tint val="75000"/>
                  </a:prstClr>
                </a:solidFill>
              </a:rPr>
              <a:t>10.02.2016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289C6-6FAC-415A-95B7-0F765BE29FA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631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1_Пустой слайд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628650" y="4734924"/>
            <a:ext cx="2057400" cy="338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3028950" y="4734924"/>
            <a:ext cx="3086100" cy="338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9700" tIns="54850" rIns="109700" bIns="54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022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D0545A-7CB3-4638-8526-C2A293956A7E}" type="datetime1">
              <a:rPr lang="en-US" smtClean="0"/>
              <a:t>8/30/2021</a:t>
            </a:fld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Holder 2">
            <a:extLst>
              <a:ext uri="{FF2B5EF4-FFF2-40B4-BE49-F238E27FC236}">
                <a16:creationId xmlns="" xmlns:a16="http://schemas.microsoft.com/office/drawing/2014/main" id="{91CAA645-04DF-4798-A13E-280570ABE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3" y="35233"/>
            <a:ext cx="4342476" cy="201594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310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79820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1" y="841773"/>
            <a:ext cx="7772400" cy="1790700"/>
          </a:xfrm>
        </p:spPr>
        <p:txBody>
          <a:bodyPr anchor="b"/>
          <a:lstStyle>
            <a:lvl1pPr algn="ctr">
              <a:defRPr sz="5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1" y="2701529"/>
            <a:ext cx="6858000" cy="1241821"/>
          </a:xfrm>
        </p:spPr>
        <p:txBody>
          <a:bodyPr/>
          <a:lstStyle>
            <a:lvl1pPr marL="0" indent="0" algn="ctr">
              <a:buNone/>
              <a:defRPr sz="2100"/>
            </a:lvl1pPr>
            <a:lvl2pPr marL="392620" indent="0" algn="ctr">
              <a:buNone/>
              <a:defRPr sz="1700"/>
            </a:lvl2pPr>
            <a:lvl3pPr marL="785240" indent="0" algn="ctr">
              <a:buNone/>
              <a:defRPr sz="1500"/>
            </a:lvl3pPr>
            <a:lvl4pPr marL="1177859" indent="0" algn="ctr">
              <a:buNone/>
              <a:defRPr sz="1400"/>
            </a:lvl4pPr>
            <a:lvl5pPr marL="1570479" indent="0" algn="ctr">
              <a:buNone/>
              <a:defRPr sz="1400"/>
            </a:lvl5pPr>
            <a:lvl6pPr marL="1963099" indent="0" algn="ctr">
              <a:buNone/>
              <a:defRPr sz="1400"/>
            </a:lvl6pPr>
            <a:lvl7pPr marL="2355719" indent="0" algn="ctr">
              <a:buNone/>
              <a:defRPr sz="1400"/>
            </a:lvl7pPr>
            <a:lvl8pPr marL="2748337" indent="0" algn="ctr">
              <a:buNone/>
              <a:defRPr sz="1400"/>
            </a:lvl8pPr>
            <a:lvl9pPr marL="3140957" indent="0" algn="ctr">
              <a:buNone/>
              <a:defRPr sz="14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EE31CA-EFA5-4FEA-8DEA-85A4E43DF0E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F228ED-B2EE-4F15-A0C7-6C0A4540E0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587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0906AB-CBF5-4818-A715-9C253D92A92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837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25238" y="2425391"/>
            <a:ext cx="601224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6" y="3684421"/>
            <a:ext cx="423558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1" y="4783476"/>
            <a:ext cx="292608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17" y="4783474"/>
            <a:ext cx="2103121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D48E0-11EA-4578-A436-2A6EF61F3F1A}" type="datetime1">
              <a:rPr lang="en-US" smtClean="0"/>
              <a:t>8/30/2021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940194" y="4795860"/>
            <a:ext cx="2103121" cy="2616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 sz="1700" b="1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7171B215-76B1-4062-B300-9C7BB6A65C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18" y="63410"/>
            <a:ext cx="1402441" cy="54898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</p:sldLayoutIdLst>
  <p:hf hdr="0" dt="0"/>
  <p:txStyles>
    <p:titleStyle>
      <a:lvl1pPr>
        <a:defRPr sz="320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723664">
        <a:defRPr>
          <a:latin typeface="+mn-lt"/>
          <a:ea typeface="+mn-ea"/>
          <a:cs typeface="+mn-cs"/>
        </a:defRPr>
      </a:lvl2pPr>
      <a:lvl3pPr marL="1447324">
        <a:defRPr>
          <a:latin typeface="+mn-lt"/>
          <a:ea typeface="+mn-ea"/>
          <a:cs typeface="+mn-cs"/>
        </a:defRPr>
      </a:lvl3pPr>
      <a:lvl4pPr marL="2170978">
        <a:defRPr>
          <a:latin typeface="+mn-lt"/>
          <a:ea typeface="+mn-ea"/>
          <a:cs typeface="+mn-cs"/>
        </a:defRPr>
      </a:lvl4pPr>
      <a:lvl5pPr marL="2894650">
        <a:defRPr>
          <a:latin typeface="+mn-lt"/>
          <a:ea typeface="+mn-ea"/>
          <a:cs typeface="+mn-cs"/>
        </a:defRPr>
      </a:lvl5pPr>
      <a:lvl6pPr marL="3618309">
        <a:defRPr>
          <a:latin typeface="+mn-lt"/>
          <a:ea typeface="+mn-ea"/>
          <a:cs typeface="+mn-cs"/>
        </a:defRPr>
      </a:lvl6pPr>
      <a:lvl7pPr marL="4341971">
        <a:defRPr>
          <a:latin typeface="+mn-lt"/>
          <a:ea typeface="+mn-ea"/>
          <a:cs typeface="+mn-cs"/>
        </a:defRPr>
      </a:lvl7pPr>
      <a:lvl8pPr marL="5065634">
        <a:defRPr>
          <a:latin typeface="+mn-lt"/>
          <a:ea typeface="+mn-ea"/>
          <a:cs typeface="+mn-cs"/>
        </a:defRPr>
      </a:lvl8pPr>
      <a:lvl9pPr marL="5789299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723664">
        <a:defRPr>
          <a:latin typeface="+mn-lt"/>
          <a:ea typeface="+mn-ea"/>
          <a:cs typeface="+mn-cs"/>
        </a:defRPr>
      </a:lvl2pPr>
      <a:lvl3pPr marL="1447324">
        <a:defRPr>
          <a:latin typeface="+mn-lt"/>
          <a:ea typeface="+mn-ea"/>
          <a:cs typeface="+mn-cs"/>
        </a:defRPr>
      </a:lvl3pPr>
      <a:lvl4pPr marL="2170978">
        <a:defRPr>
          <a:latin typeface="+mn-lt"/>
          <a:ea typeface="+mn-ea"/>
          <a:cs typeface="+mn-cs"/>
        </a:defRPr>
      </a:lvl4pPr>
      <a:lvl5pPr marL="2894650">
        <a:defRPr>
          <a:latin typeface="+mn-lt"/>
          <a:ea typeface="+mn-ea"/>
          <a:cs typeface="+mn-cs"/>
        </a:defRPr>
      </a:lvl5pPr>
      <a:lvl6pPr marL="3618309">
        <a:defRPr>
          <a:latin typeface="+mn-lt"/>
          <a:ea typeface="+mn-ea"/>
          <a:cs typeface="+mn-cs"/>
        </a:defRPr>
      </a:lvl6pPr>
      <a:lvl7pPr marL="4341971">
        <a:defRPr>
          <a:latin typeface="+mn-lt"/>
          <a:ea typeface="+mn-ea"/>
          <a:cs typeface="+mn-cs"/>
        </a:defRPr>
      </a:lvl7pPr>
      <a:lvl8pPr marL="5065634">
        <a:defRPr>
          <a:latin typeface="+mn-lt"/>
          <a:ea typeface="+mn-ea"/>
          <a:cs typeface="+mn-cs"/>
        </a:defRPr>
      </a:lvl8pPr>
      <a:lvl9pPr marL="5789299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25238" y="2425391"/>
            <a:ext cx="601224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6" y="3684421"/>
            <a:ext cx="423558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1" y="4783476"/>
            <a:ext cx="292608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17" y="4783474"/>
            <a:ext cx="2103121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340C1-9663-4834-9678-E2A955AB6CD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940194" y="4795860"/>
            <a:ext cx="2103121" cy="2616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 sz="1700" b="1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>
              <a:solidFill>
                <a:srgbClr val="1F497D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7171B215-76B1-4062-B300-9C7BB6A65CB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18" y="63410"/>
            <a:ext cx="1402441" cy="548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630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8" r:id="rId3"/>
    <p:sldLayoutId id="2147483744" r:id="rId4"/>
    <p:sldLayoutId id="2147483746" r:id="rId5"/>
  </p:sldLayoutIdLst>
  <p:hf hdr="0" ftr="0" dt="0"/>
  <p:txStyles>
    <p:titleStyle>
      <a:lvl1pPr>
        <a:defRPr sz="320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723664">
        <a:defRPr>
          <a:latin typeface="+mn-lt"/>
          <a:ea typeface="+mn-ea"/>
          <a:cs typeface="+mn-cs"/>
        </a:defRPr>
      </a:lvl2pPr>
      <a:lvl3pPr marL="1447324">
        <a:defRPr>
          <a:latin typeface="+mn-lt"/>
          <a:ea typeface="+mn-ea"/>
          <a:cs typeface="+mn-cs"/>
        </a:defRPr>
      </a:lvl3pPr>
      <a:lvl4pPr marL="2170978">
        <a:defRPr>
          <a:latin typeface="+mn-lt"/>
          <a:ea typeface="+mn-ea"/>
          <a:cs typeface="+mn-cs"/>
        </a:defRPr>
      </a:lvl4pPr>
      <a:lvl5pPr marL="2894650">
        <a:defRPr>
          <a:latin typeface="+mn-lt"/>
          <a:ea typeface="+mn-ea"/>
          <a:cs typeface="+mn-cs"/>
        </a:defRPr>
      </a:lvl5pPr>
      <a:lvl6pPr marL="3618309">
        <a:defRPr>
          <a:latin typeface="+mn-lt"/>
          <a:ea typeface="+mn-ea"/>
          <a:cs typeface="+mn-cs"/>
        </a:defRPr>
      </a:lvl6pPr>
      <a:lvl7pPr marL="4341971">
        <a:defRPr>
          <a:latin typeface="+mn-lt"/>
          <a:ea typeface="+mn-ea"/>
          <a:cs typeface="+mn-cs"/>
        </a:defRPr>
      </a:lvl7pPr>
      <a:lvl8pPr marL="5065634">
        <a:defRPr>
          <a:latin typeface="+mn-lt"/>
          <a:ea typeface="+mn-ea"/>
          <a:cs typeface="+mn-cs"/>
        </a:defRPr>
      </a:lvl8pPr>
      <a:lvl9pPr marL="5789299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723664">
        <a:defRPr>
          <a:latin typeface="+mn-lt"/>
          <a:ea typeface="+mn-ea"/>
          <a:cs typeface="+mn-cs"/>
        </a:defRPr>
      </a:lvl2pPr>
      <a:lvl3pPr marL="1447324">
        <a:defRPr>
          <a:latin typeface="+mn-lt"/>
          <a:ea typeface="+mn-ea"/>
          <a:cs typeface="+mn-cs"/>
        </a:defRPr>
      </a:lvl3pPr>
      <a:lvl4pPr marL="2170978">
        <a:defRPr>
          <a:latin typeface="+mn-lt"/>
          <a:ea typeface="+mn-ea"/>
          <a:cs typeface="+mn-cs"/>
        </a:defRPr>
      </a:lvl4pPr>
      <a:lvl5pPr marL="2894650">
        <a:defRPr>
          <a:latin typeface="+mn-lt"/>
          <a:ea typeface="+mn-ea"/>
          <a:cs typeface="+mn-cs"/>
        </a:defRPr>
      </a:lvl5pPr>
      <a:lvl6pPr marL="3618309">
        <a:defRPr>
          <a:latin typeface="+mn-lt"/>
          <a:ea typeface="+mn-ea"/>
          <a:cs typeface="+mn-cs"/>
        </a:defRPr>
      </a:lvl6pPr>
      <a:lvl7pPr marL="4341971">
        <a:defRPr>
          <a:latin typeface="+mn-lt"/>
          <a:ea typeface="+mn-ea"/>
          <a:cs typeface="+mn-cs"/>
        </a:defRPr>
      </a:lvl7pPr>
      <a:lvl8pPr marL="5065634">
        <a:defRPr>
          <a:latin typeface="+mn-lt"/>
          <a:ea typeface="+mn-ea"/>
          <a:cs typeface="+mn-cs"/>
        </a:defRPr>
      </a:lvl8pPr>
      <a:lvl9pPr marL="5789299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3"/>
          </a:xfrm>
          <a:prstGeom prst="rect">
            <a:avLst/>
          </a:prstGeom>
        </p:spPr>
        <p:txBody>
          <a:bodyPr vert="horz" lIns="74002" tIns="37001" rIns="74002" bIns="37001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3"/>
          </a:xfrm>
          <a:prstGeom prst="rect">
            <a:avLst/>
          </a:prstGeom>
        </p:spPr>
        <p:txBody>
          <a:bodyPr vert="horz" lIns="74002" tIns="37001" rIns="74002" bIns="3700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74002" tIns="37001" rIns="74002" bIns="37001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E1A755A8-DDFE-4519-B713-525813420F47}" type="datetime1">
              <a:rPr lang="ru-RU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30.08.2021</a:t>
            </a:fld>
            <a:endParaRPr lang="ru-RU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74002" tIns="37001" rIns="74002" bIns="37001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74002" tIns="37001" rIns="74002" bIns="37001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1AF6D111-74A9-45D9-ADCC-62D41ADA5A71}" type="slidenum">
              <a:rPr lang="ru-RU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0673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hf hdr="0" ftr="0" dt="0"/>
  <p:txStyles>
    <p:titleStyle>
      <a:lvl1pPr algn="l" defTabSz="785240" rtl="0" eaLnBrk="1" latinLnBrk="0" hangingPunct="1">
        <a:lnSpc>
          <a:spcPct val="90000"/>
        </a:lnSpc>
        <a:spcBef>
          <a:spcPct val="0"/>
        </a:spcBef>
        <a:buNone/>
        <a:defRPr sz="3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6309" indent="-196309" algn="l" defTabSz="785240" rtl="0" eaLnBrk="1" latinLnBrk="0" hangingPunct="1">
        <a:lnSpc>
          <a:spcPct val="90000"/>
        </a:lnSpc>
        <a:spcBef>
          <a:spcPts val="859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88929" indent="-196309" algn="l" defTabSz="785240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81549" indent="-196309" algn="l" defTabSz="785240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4169" indent="-196309" algn="l" defTabSz="785240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66788" indent="-196309" algn="l" defTabSz="785240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59408" indent="-196309" algn="l" defTabSz="785240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552028" indent="-196309" algn="l" defTabSz="785240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944648" indent="-196309" algn="l" defTabSz="785240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337268" indent="-196309" algn="l" defTabSz="785240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8524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92620" algn="l" defTabSz="78524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85240" algn="l" defTabSz="78524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77859" algn="l" defTabSz="78524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70479" algn="l" defTabSz="78524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63099" algn="l" defTabSz="78524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55719" algn="l" defTabSz="78524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48337" algn="l" defTabSz="78524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40957" algn="l" defTabSz="78524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9" name="object 9"/>
          <p:cNvSpPr/>
          <p:nvPr/>
        </p:nvSpPr>
        <p:spPr>
          <a:xfrm>
            <a:off x="7167464" y="328001"/>
            <a:ext cx="1967349" cy="436530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11" name="TextBox 10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object 2">
            <a:extLst>
              <a:ext uri="{FF2B5EF4-FFF2-40B4-BE49-F238E27FC236}">
                <a16:creationId xmlns="" xmlns:a16="http://schemas.microsoft.com/office/drawing/2014/main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9057F448-D147-4228-A0FD-8008E86D84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18" y="63410"/>
            <a:ext cx="1402441" cy="54898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sp>
        <p:nvSpPr>
          <p:cNvPr id="10" name="TextBox 3"/>
          <p:cNvSpPr txBox="1"/>
          <p:nvPr/>
        </p:nvSpPr>
        <p:spPr>
          <a:xfrm>
            <a:off x="929838" y="1962150"/>
            <a:ext cx="615986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Arial" charset="0"/>
              </a:rPr>
              <a:t>Создание сведений об операциях с целевыми средствами в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Arial" charset="0"/>
              </a:rPr>
              <a:t>ГИИС «Электронный бюджет»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9"/>
          <p:cNvSpPr/>
          <p:nvPr/>
        </p:nvSpPr>
        <p:spPr>
          <a:xfrm>
            <a:off x="7167464" y="328001"/>
            <a:ext cx="1967349" cy="43653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8" name="object 2">
            <a:extLst>
              <a:ext uri="{FF2B5EF4-FFF2-40B4-BE49-F238E27FC236}">
                <a16:creationId xmlns="" xmlns:a16="http://schemas.microsoft.com/office/drawing/2014/main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9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10" name="TextBox 9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sp>
        <p:nvSpPr>
          <p:cNvPr id="7" name="Номер слайда 3"/>
          <p:cNvSpPr>
            <a:spLocks noGrp="1"/>
          </p:cNvSpPr>
          <p:nvPr/>
        </p:nvSpPr>
        <p:spPr>
          <a:xfrm>
            <a:off x="7563707" y="5036991"/>
            <a:ext cx="902336" cy="184666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spcBef>
                <a:spcPts val="338"/>
              </a:spcBef>
              <a:defRPr sz="1200" b="1" i="1" kern="1200">
                <a:solidFill>
                  <a:srgbClr val="FFFFFF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86932836-BE5D-489F-BD42-7CDC870F2AC1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/>
          <a:srcRect l="7531" t="2150" r="4509" b="5406"/>
          <a:stretch/>
        </p:blipFill>
        <p:spPr>
          <a:xfrm>
            <a:off x="243744" y="742949"/>
            <a:ext cx="5242656" cy="2608475"/>
          </a:xfrm>
          <a:prstGeom prst="rect">
            <a:avLst/>
          </a:prstGeom>
          <a:ln w="28575">
            <a:noFill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/>
          <a:srcRect l="8772" t="4808" r="3509" b="8655"/>
          <a:stretch/>
        </p:blipFill>
        <p:spPr>
          <a:xfrm>
            <a:off x="2779579" y="2226099"/>
            <a:ext cx="4307022" cy="2403051"/>
          </a:xfrm>
          <a:prstGeom prst="rect">
            <a:avLst/>
          </a:prstGeom>
          <a:ln w="28575">
            <a:noFill/>
          </a:ln>
        </p:spPr>
      </p:pic>
      <p:sp>
        <p:nvSpPr>
          <p:cNvPr id="14" name="Прямоугольник 13"/>
          <p:cNvSpPr/>
          <p:nvPr/>
        </p:nvSpPr>
        <p:spPr>
          <a:xfrm>
            <a:off x="304800" y="1181983"/>
            <a:ext cx="228600" cy="21602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057400" y="1402772"/>
            <a:ext cx="457200" cy="21602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865072" y="2586139"/>
            <a:ext cx="182928" cy="28803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265072" y="2802163"/>
            <a:ext cx="618282" cy="21602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cxnSp>
        <p:nvCxnSpPr>
          <p:cNvPr id="20" name="Прямая со стрелкой 19"/>
          <p:cNvCxnSpPr>
            <a:stCxn id="23" idx="0"/>
            <a:endCxn id="14" idx="2"/>
          </p:cNvCxnSpPr>
          <p:nvPr/>
        </p:nvCxnSpPr>
        <p:spPr>
          <a:xfrm flipH="1" flipV="1">
            <a:off x="419100" y="1398007"/>
            <a:ext cx="746018" cy="2088143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23" idx="0"/>
            <a:endCxn id="16" idx="1"/>
          </p:cNvCxnSpPr>
          <p:nvPr/>
        </p:nvCxnSpPr>
        <p:spPr>
          <a:xfrm flipV="1">
            <a:off x="1165118" y="2730155"/>
            <a:ext cx="1699954" cy="755995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28" idx="1"/>
            <a:endCxn id="17" idx="0"/>
          </p:cNvCxnSpPr>
          <p:nvPr/>
        </p:nvCxnSpPr>
        <p:spPr>
          <a:xfrm flipH="1">
            <a:off x="4574213" y="1619250"/>
            <a:ext cx="531188" cy="1182913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Скругленный прямоугольник 22"/>
          <p:cNvSpPr/>
          <p:nvPr/>
        </p:nvSpPr>
        <p:spPr>
          <a:xfrm>
            <a:off x="196635" y="3486150"/>
            <a:ext cx="1936965" cy="1143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  <a:cs typeface="Times New Roman" panose="02020603050405020304" pitchFamily="18" charset="0"/>
              </a:rPr>
              <a:t>Для выбора нужного кода из перечня необходимо нажать на значок фильтра</a:t>
            </a:r>
            <a:endParaRPr lang="ru-RU" sz="1400" dirty="0">
              <a:solidFill>
                <a:schemeClr val="tx1"/>
              </a:solidFill>
              <a:latin typeface="Calibri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105401" y="895350"/>
            <a:ext cx="1855698" cy="14478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Calibri" pitchFamily="34" charset="0"/>
                <a:cs typeface="Times New Roman" panose="02020603050405020304" pitchFamily="18" charset="0"/>
              </a:rPr>
              <a:t>В графу «Код источника» вводим нужный </a:t>
            </a:r>
            <a:r>
              <a:rPr lang="ru-RU" sz="1200" dirty="0">
                <a:solidFill>
                  <a:schemeClr val="tx1"/>
                </a:solidFill>
                <a:latin typeface="Calibri" pitchFamily="34" charset="0"/>
                <a:cs typeface="Times New Roman" panose="02020603050405020304" pitchFamily="18" charset="0"/>
              </a:rPr>
              <a:t>код. В фильтре можно заменить любое количество символов знаком </a:t>
            </a:r>
            <a:r>
              <a:rPr lang="ru-RU" sz="1200" dirty="0" smtClean="0">
                <a:solidFill>
                  <a:schemeClr val="tx1"/>
                </a:solidFill>
                <a:latin typeface="Calibri" pitchFamily="34" charset="0"/>
                <a:cs typeface="Times New Roman" panose="02020603050405020304" pitchFamily="18" charset="0"/>
              </a:rPr>
              <a:t>«%»</a:t>
            </a:r>
            <a:endParaRPr lang="ru-RU" sz="1200" dirty="0">
              <a:solidFill>
                <a:schemeClr val="tx1"/>
              </a:solidFill>
              <a:latin typeface="Calibri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2" name="Прямая со стрелкой 31"/>
          <p:cNvCxnSpPr>
            <a:stCxn id="28" idx="1"/>
          </p:cNvCxnSpPr>
          <p:nvPr/>
        </p:nvCxnSpPr>
        <p:spPr>
          <a:xfrm flipH="1" flipV="1">
            <a:off x="2514605" y="1510786"/>
            <a:ext cx="2590796" cy="108464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Заголовок 4"/>
          <p:cNvSpPr>
            <a:spLocks noGrp="1"/>
          </p:cNvSpPr>
          <p:nvPr/>
        </p:nvSpPr>
        <p:spPr bwMode="auto">
          <a:xfrm>
            <a:off x="1819080" y="211862"/>
            <a:ext cx="51420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 i="0">
                <a:solidFill>
                  <a:srgbClr val="1F487C"/>
                </a:solidFill>
                <a:latin typeface="Calibri"/>
                <a:ea typeface="+mj-ea"/>
                <a:cs typeface="Calibri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Раздел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</a:rPr>
              <a:t>«Целевые средства»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05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9"/>
          <p:cNvSpPr/>
          <p:nvPr/>
        </p:nvSpPr>
        <p:spPr>
          <a:xfrm>
            <a:off x="7167464" y="328001"/>
            <a:ext cx="1967349" cy="43653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8" name="object 2">
            <a:extLst>
              <a:ext uri="{FF2B5EF4-FFF2-40B4-BE49-F238E27FC236}">
                <a16:creationId xmlns="" xmlns:a16="http://schemas.microsoft.com/office/drawing/2014/main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9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10" name="TextBox 9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pic>
        <p:nvPicPr>
          <p:cNvPr id="7" name="Рисунок 6"/>
          <p:cNvPicPr/>
          <p:nvPr/>
        </p:nvPicPr>
        <p:blipFill rotWithShape="1">
          <a:blip r:embed="rId3"/>
          <a:srcRect l="7880" t="58813" r="9200" b="19543"/>
          <a:stretch/>
        </p:blipFill>
        <p:spPr bwMode="auto">
          <a:xfrm>
            <a:off x="182111" y="809965"/>
            <a:ext cx="6985353" cy="1655934"/>
          </a:xfrm>
          <a:prstGeom prst="rect">
            <a:avLst/>
          </a:prstGeom>
          <a:ln w="25400"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1219200" y="1575053"/>
            <a:ext cx="3733799" cy="4534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  <a:cs typeface="Times New Roman" panose="02020603050405020304" pitchFamily="18" charset="0"/>
              </a:rPr>
              <a:t>По коду поступлений необходимо заполнить графы «Планируемые поступления»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224" y="2864251"/>
            <a:ext cx="7008240" cy="1828959"/>
          </a:xfrm>
          <a:prstGeom prst="rect">
            <a:avLst/>
          </a:prstGeom>
          <a:ln w="25400">
            <a:noFill/>
          </a:ln>
        </p:spPr>
      </p:pic>
      <p:sp>
        <p:nvSpPr>
          <p:cNvPr id="15" name="Скругленный прямоугольник 14"/>
          <p:cNvSpPr/>
          <p:nvPr/>
        </p:nvSpPr>
        <p:spPr>
          <a:xfrm>
            <a:off x="178300" y="4024702"/>
            <a:ext cx="4348121" cy="50899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  <a:cs typeface="Times New Roman" panose="02020603050405020304" pitchFamily="18" charset="0"/>
              </a:rPr>
              <a:t>По кодам выплат необходимо заполнить графы «Выплаты»</a:t>
            </a:r>
            <a:endParaRPr lang="ru-RU" sz="1400" dirty="0">
              <a:solidFill>
                <a:schemeClr val="tx1"/>
              </a:solidFill>
              <a:latin typeface="Calibri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990600" y="2448301"/>
            <a:ext cx="2337196" cy="65580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  <a:cs typeface="Times New Roman" panose="02020603050405020304" pitchFamily="18" charset="0"/>
              </a:rPr>
              <a:t>Сумма неиспользованных поступлений прошлого финансового года</a:t>
            </a:r>
            <a:endParaRPr lang="ru-RU" sz="1400" dirty="0">
              <a:solidFill>
                <a:schemeClr val="tx1"/>
              </a:solidFill>
              <a:latin typeface="Calibri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82111" y="1137691"/>
            <a:ext cx="579889" cy="1328208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329896" y="2360031"/>
            <a:ext cx="2792919" cy="41617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  <a:cs typeface="Times New Roman" panose="02020603050405020304" pitchFamily="18" charset="0"/>
              </a:rPr>
              <a:t>Графы «Итого к использованию» заполнятся автоматически </a:t>
            </a:r>
            <a:endParaRPr lang="ru-RU" sz="1400" dirty="0">
              <a:solidFill>
                <a:schemeClr val="tx1"/>
              </a:solidFill>
              <a:latin typeface="Calibri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352361" y="1137690"/>
            <a:ext cx="1296144" cy="20721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254099" y="1137689"/>
            <a:ext cx="1296144" cy="20721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732462" y="3090100"/>
            <a:ext cx="1296144" cy="20721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cxnSp>
        <p:nvCxnSpPr>
          <p:cNvPr id="24" name="Прямая со стрелкой 23"/>
          <p:cNvCxnSpPr/>
          <p:nvPr/>
        </p:nvCxnSpPr>
        <p:spPr>
          <a:xfrm flipV="1">
            <a:off x="2438400" y="3297315"/>
            <a:ext cx="2942134" cy="727387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2960037" y="1344905"/>
            <a:ext cx="0" cy="238515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18" idx="0"/>
          </p:cNvCxnSpPr>
          <p:nvPr/>
        </p:nvCxnSpPr>
        <p:spPr>
          <a:xfrm flipV="1">
            <a:off x="5726356" y="1344905"/>
            <a:ext cx="175815" cy="1015126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16" idx="1"/>
          </p:cNvCxnSpPr>
          <p:nvPr/>
        </p:nvCxnSpPr>
        <p:spPr>
          <a:xfrm flipH="1" flipV="1">
            <a:off x="472055" y="2465899"/>
            <a:ext cx="518545" cy="310303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Заголовок 4"/>
          <p:cNvSpPr>
            <a:spLocks noGrp="1"/>
          </p:cNvSpPr>
          <p:nvPr/>
        </p:nvSpPr>
        <p:spPr bwMode="auto">
          <a:xfrm>
            <a:off x="1819080" y="211862"/>
            <a:ext cx="51420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 i="0">
                <a:solidFill>
                  <a:srgbClr val="1F487C"/>
                </a:solidFill>
                <a:latin typeface="Calibri"/>
                <a:ea typeface="+mj-ea"/>
                <a:cs typeface="Calibri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Раздел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</a:rPr>
              <a:t>«Целевые средства»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98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9"/>
          <p:cNvSpPr/>
          <p:nvPr/>
        </p:nvSpPr>
        <p:spPr>
          <a:xfrm>
            <a:off x="7167464" y="328001"/>
            <a:ext cx="1967349" cy="43653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8" name="object 2">
            <a:extLst>
              <a:ext uri="{FF2B5EF4-FFF2-40B4-BE49-F238E27FC236}">
                <a16:creationId xmlns="" xmlns:a16="http://schemas.microsoft.com/office/drawing/2014/main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9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10" name="TextBox 9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sp>
        <p:nvSpPr>
          <p:cNvPr id="7" name="Заголовок 4"/>
          <p:cNvSpPr>
            <a:spLocks noGrp="1"/>
          </p:cNvSpPr>
          <p:nvPr/>
        </p:nvSpPr>
        <p:spPr bwMode="auto">
          <a:xfrm>
            <a:off x="1819080" y="211862"/>
            <a:ext cx="51420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 i="0">
                <a:solidFill>
                  <a:srgbClr val="1F487C"/>
                </a:solidFill>
                <a:latin typeface="Calibri"/>
                <a:ea typeface="+mj-ea"/>
                <a:cs typeface="Calibri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Раздел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</a:rPr>
              <a:t>«Вложения»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808701"/>
            <a:ext cx="4672012" cy="1052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606" y="1381383"/>
            <a:ext cx="2133600" cy="2533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213" y="1053689"/>
            <a:ext cx="2133600" cy="2500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52400" y="1068190"/>
            <a:ext cx="304800" cy="266766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048000" y="2571750"/>
            <a:ext cx="457200" cy="21306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421606" y="1504950"/>
            <a:ext cx="1473994" cy="21306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574213" y="1228424"/>
            <a:ext cx="1473994" cy="21306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574213" y="2724150"/>
            <a:ext cx="1473994" cy="21306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52400" y="4047819"/>
            <a:ext cx="7015064" cy="64812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  <a:cs typeface="Times New Roman" panose="02020603050405020304" pitchFamily="18" charset="0"/>
              </a:rPr>
              <a:t>Необходимо прикрепить скан-копию Разрешения от заказчика на самостоятельное утверждение Сведений /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  <a:cs typeface="Times New Roman" panose="02020603050405020304" pitchFamily="18" charset="0"/>
              </a:rPr>
              <a:t>Скан-копию Сведений, утвержденных заказчиком на бумажном носителе</a:t>
            </a:r>
            <a:endParaRPr lang="ru-RU" sz="1400" dirty="0">
              <a:solidFill>
                <a:schemeClr val="tx1"/>
              </a:solidFill>
              <a:latin typeface="Calibri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791200" y="3355749"/>
            <a:ext cx="485607" cy="21306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98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9"/>
          <p:cNvSpPr/>
          <p:nvPr/>
        </p:nvSpPr>
        <p:spPr>
          <a:xfrm>
            <a:off x="7167464" y="328001"/>
            <a:ext cx="1967349" cy="436530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9" name="object 2">
            <a:extLst>
              <a:ext uri="{FF2B5EF4-FFF2-40B4-BE49-F238E27FC236}">
                <a16:creationId xmlns="" xmlns:a16="http://schemas.microsoft.com/office/drawing/2014/main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10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11" name="TextBox 10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sp>
        <p:nvSpPr>
          <p:cNvPr id="8" name="Заголовок 4"/>
          <p:cNvSpPr>
            <a:spLocks noGrp="1"/>
          </p:cNvSpPr>
          <p:nvPr/>
        </p:nvSpPr>
        <p:spPr bwMode="auto">
          <a:xfrm>
            <a:off x="1819080" y="211862"/>
            <a:ext cx="51420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 i="0">
                <a:solidFill>
                  <a:srgbClr val="1F487C"/>
                </a:solidFill>
                <a:latin typeface="Calibri"/>
                <a:ea typeface="+mj-ea"/>
                <a:cs typeface="Calibri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Раздел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</a:rPr>
              <a:t>«Подписи»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833438"/>
            <a:ext cx="7015063" cy="3719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1307739" y="1384041"/>
            <a:ext cx="2197461" cy="71996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>
                <a:solidFill>
                  <a:schemeClr val="tx1"/>
                </a:solidFill>
                <a:latin typeface="Calibri" pitchFamily="34" charset="0"/>
                <a:cs typeface="Times New Roman" panose="02020603050405020304" pitchFamily="18" charset="0"/>
              </a:rPr>
              <a:t>Обязательно заполнять в формате: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  <a:latin typeface="Calibri" pitchFamily="34" charset="0"/>
                <a:cs typeface="Times New Roman" panose="02020603050405020304" pitchFamily="18" charset="0"/>
              </a:rPr>
              <a:t>(код города) телефон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029200" y="2197858"/>
            <a:ext cx="1752600" cy="197409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>
                <a:solidFill>
                  <a:schemeClr val="tx1"/>
                </a:solidFill>
                <a:latin typeface="Calibri" pitchFamily="34" charset="0"/>
                <a:cs typeface="Times New Roman" panose="02020603050405020304" pitchFamily="18" charset="0"/>
              </a:rPr>
              <a:t>По завершении работы сохранить изменения и выйти. 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  <a:latin typeface="Calibri" pitchFamily="34" charset="0"/>
                <a:cs typeface="Times New Roman" panose="02020603050405020304" pitchFamily="18" charset="0"/>
              </a:rPr>
              <a:t>Контроли документа сработают автоматически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205248" y="3257550"/>
            <a:ext cx="2155271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  <a:cs typeface="Times New Roman" panose="02020603050405020304" pitchFamily="18" charset="0"/>
              </a:rPr>
              <a:t>Лицо, обладающее правом второй подписи, исходя из карточки образцов подписей</a:t>
            </a:r>
            <a:endParaRPr lang="ru-RU" sz="1400" dirty="0">
              <a:solidFill>
                <a:schemeClr val="tx1"/>
              </a:solidFill>
              <a:latin typeface="Calibri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205247" y="2197858"/>
            <a:ext cx="2155271" cy="85819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  <a:cs typeface="Times New Roman" panose="02020603050405020304" pitchFamily="18" charset="0"/>
              </a:rPr>
              <a:t>Лицо, обладающее правом первой подписи, исходя из карточки образцов подписей</a:t>
            </a:r>
            <a:endParaRPr lang="ru-RU" sz="1400" dirty="0">
              <a:solidFill>
                <a:schemeClr val="tx1"/>
              </a:solidFill>
              <a:latin typeface="Calibri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 стрелкой 16"/>
          <p:cNvCxnSpPr>
            <a:stCxn id="12" idx="1"/>
          </p:cNvCxnSpPr>
          <p:nvPr/>
        </p:nvCxnSpPr>
        <p:spPr>
          <a:xfrm flipH="1">
            <a:off x="685800" y="1744022"/>
            <a:ext cx="621939" cy="517797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1819080" y="2626954"/>
            <a:ext cx="386168" cy="66240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15" idx="1"/>
          </p:cNvCxnSpPr>
          <p:nvPr/>
        </p:nvCxnSpPr>
        <p:spPr>
          <a:xfrm flipH="1" flipV="1">
            <a:off x="1905000" y="3648510"/>
            <a:ext cx="300248" cy="66240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246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9"/>
          <p:cNvSpPr/>
          <p:nvPr/>
        </p:nvSpPr>
        <p:spPr>
          <a:xfrm>
            <a:off x="7167464" y="328001"/>
            <a:ext cx="1967349" cy="43653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8" name="object 2">
            <a:extLst>
              <a:ext uri="{FF2B5EF4-FFF2-40B4-BE49-F238E27FC236}">
                <a16:creationId xmlns="" xmlns:a16="http://schemas.microsoft.com/office/drawing/2014/main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9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10" name="TextBox 9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38" y="895350"/>
            <a:ext cx="5086304" cy="1526699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5286591" y="1123950"/>
            <a:ext cx="1771217" cy="173796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1.В списковой форме отметить документ в статусе «Черновик», нажать кнопку «На согласование»</a:t>
            </a:r>
            <a:endParaRPr lang="ru-RU" sz="14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cxnSp>
        <p:nvCxnSpPr>
          <p:cNvPr id="13" name="Прямая со стрелкой 12"/>
          <p:cNvCxnSpPr>
            <a:stCxn id="11" idx="1"/>
          </p:cNvCxnSpPr>
          <p:nvPr/>
        </p:nvCxnSpPr>
        <p:spPr>
          <a:xfrm flipH="1" flipV="1">
            <a:off x="4724400" y="1352550"/>
            <a:ext cx="562191" cy="64038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>
          <a:xfrm>
            <a:off x="222913" y="2490054"/>
            <a:ext cx="1832061" cy="103810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2. Появится окно формирования листа согласования</a:t>
            </a:r>
            <a:endParaRPr lang="ru-RU" sz="14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cxnSp>
        <p:nvCxnSpPr>
          <p:cNvPr id="15" name="Прямая со стрелкой 14"/>
          <p:cNvCxnSpPr>
            <a:stCxn id="14" idx="2"/>
            <a:endCxn id="16" idx="1"/>
          </p:cNvCxnSpPr>
          <p:nvPr/>
        </p:nvCxnSpPr>
        <p:spPr>
          <a:xfrm>
            <a:off x="1138944" y="3528156"/>
            <a:ext cx="1071993" cy="29747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 descr="Лист согласования новый_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10937" y="3009105"/>
            <a:ext cx="4846871" cy="1633041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955035" y="156927"/>
            <a:ext cx="5238356" cy="47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572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287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01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16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 eaLnBrk="0" hangingPunct="0"/>
            <a:r>
              <a:rPr lang="ru-RU" altLang="ru-RU" sz="2400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Подписание документа</a:t>
            </a:r>
          </a:p>
        </p:txBody>
      </p:sp>
    </p:spTree>
    <p:extLst>
      <p:ext uri="{BB962C8B-B14F-4D97-AF65-F5344CB8AC3E}">
        <p14:creationId xmlns:p14="http://schemas.microsoft.com/office/powerpoint/2010/main" val="345454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/>
          <p:nvPr/>
        </p:nvSpPr>
        <p:spPr>
          <a:xfrm>
            <a:off x="7167464" y="328001"/>
            <a:ext cx="1967349" cy="43653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4" name="object 2">
            <a:extLst>
              <a:ext uri="{FF2B5EF4-FFF2-40B4-BE49-F238E27FC236}">
                <a16:creationId xmlns="" xmlns:a16="http://schemas.microsoft.com/office/drawing/2014/main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5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6" name="TextBox 5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55035" y="156927"/>
            <a:ext cx="5238356" cy="47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572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287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01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16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 eaLnBrk="0" hangingPunct="0"/>
            <a:r>
              <a:rPr lang="ru-RU" altLang="ru-RU" sz="2400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Подписание документа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747180"/>
            <a:ext cx="4896943" cy="188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152400" y="2757302"/>
            <a:ext cx="1981200" cy="187106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Если в Карточке образцов подписей единственная подпись, необходимо пропустить этап согласования</a:t>
            </a:r>
            <a:endParaRPr lang="ru-RU" sz="14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90800" y="3105150"/>
            <a:ext cx="1371600" cy="19359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cxnSp>
        <p:nvCxnSpPr>
          <p:cNvPr id="12" name="Прямая со стрелкой 11"/>
          <p:cNvCxnSpPr>
            <a:stCxn id="10" idx="3"/>
          </p:cNvCxnSpPr>
          <p:nvPr/>
        </p:nvCxnSpPr>
        <p:spPr>
          <a:xfrm flipV="1">
            <a:off x="2133600" y="3333750"/>
            <a:ext cx="457200" cy="35908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819150"/>
            <a:ext cx="4365860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Скругленный прямоугольник 13"/>
          <p:cNvSpPr/>
          <p:nvPr/>
        </p:nvSpPr>
        <p:spPr>
          <a:xfrm>
            <a:off x="4574212" y="803569"/>
            <a:ext cx="2283787" cy="7391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Выбрать сотрудника, отметить, нажать на кнопку «Готово»</a:t>
            </a:r>
            <a:endParaRPr lang="ru-RU" sz="14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574212" y="1657350"/>
            <a:ext cx="2283788" cy="13716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Для согласующего обязательно заполнить чек-бокс «ЭП», иначе электронная подпись согласующего не отразится в документе </a:t>
            </a:r>
            <a:endParaRPr lang="ru-RU" sz="14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459" y="3562350"/>
            <a:ext cx="189525" cy="207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Прямая со стрелкой 16"/>
          <p:cNvCxnSpPr/>
          <p:nvPr/>
        </p:nvCxnSpPr>
        <p:spPr>
          <a:xfrm flipH="1">
            <a:off x="2259130" y="1151814"/>
            <a:ext cx="2312870" cy="80271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15" idx="2"/>
            <a:endCxn id="16" idx="1"/>
          </p:cNvCxnSpPr>
          <p:nvPr/>
        </p:nvCxnSpPr>
        <p:spPr>
          <a:xfrm>
            <a:off x="5716106" y="3028950"/>
            <a:ext cx="1212353" cy="6371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20695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C1C14514-55FD-47F7-9C53-6FE23C7DBB07}"/>
              </a:ext>
            </a:extLst>
          </p:cNvPr>
          <p:cNvSpPr/>
          <p:nvPr/>
        </p:nvSpPr>
        <p:spPr>
          <a:xfrm>
            <a:off x="446007" y="590550"/>
            <a:ext cx="8209635" cy="223136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ru-RU" sz="1000" b="1" dirty="0" smtClean="0"/>
              <a:t>       </a:t>
            </a:r>
            <a:endParaRPr lang="ru-RU" sz="1000" b="1" dirty="0" smtClean="0">
              <a:solidFill>
                <a:srgbClr val="11437F"/>
              </a:solidFill>
              <a:cs typeface="Times New Roman" panose="02020603050405020304" pitchFamily="18" charset="0"/>
            </a:endParaRPr>
          </a:p>
        </p:txBody>
      </p:sp>
      <p:sp>
        <p:nvSpPr>
          <p:cNvPr id="6" name="object 9"/>
          <p:cNvSpPr/>
          <p:nvPr/>
        </p:nvSpPr>
        <p:spPr>
          <a:xfrm>
            <a:off x="7167464" y="328001"/>
            <a:ext cx="1967349" cy="436530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7" name="object 2">
            <a:extLst>
              <a:ext uri="{FF2B5EF4-FFF2-40B4-BE49-F238E27FC236}">
                <a16:creationId xmlns="" xmlns:a16="http://schemas.microsoft.com/office/drawing/2014/main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8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9" name="TextBox 8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pic>
        <p:nvPicPr>
          <p:cNvPr id="10" name="Рисунок 9" descr="Сведения согласование 6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1" y="2960939"/>
            <a:ext cx="2619624" cy="1345387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3210985" y="2800350"/>
            <a:ext cx="3812403" cy="166656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2. При обнаружении ошибки в документе его можно вернуть в статус «Черновик» со статуса «На согласовании» или «На утверждении». Для этого необходимо заполнить поле «Примечание» и нажать «Вернуть»</a:t>
            </a:r>
            <a:endParaRPr lang="ru-RU" sz="14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cxnSp>
        <p:nvCxnSpPr>
          <p:cNvPr id="13" name="Прямая со стрелкой 12"/>
          <p:cNvCxnSpPr>
            <a:stCxn id="12" idx="1"/>
          </p:cNvCxnSpPr>
          <p:nvPr/>
        </p:nvCxnSpPr>
        <p:spPr>
          <a:xfrm flipH="1">
            <a:off x="2924425" y="3633633"/>
            <a:ext cx="28656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>
          <a:xfrm>
            <a:off x="5181600" y="791216"/>
            <a:ext cx="1841788" cy="18288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1. В списковой форме отметить документ в статусе «На согласовании», нажать кнопку «Согласовать/Вернуть»</a:t>
            </a:r>
            <a:endParaRPr lang="ru-RU" sz="14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flipH="1" flipV="1">
            <a:off x="4876799" y="1666374"/>
            <a:ext cx="298338" cy="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 descr="Сведения согласование 5_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4800" y="791216"/>
            <a:ext cx="4571999" cy="1475734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955035" y="156927"/>
            <a:ext cx="5238356" cy="47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572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287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01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16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 eaLnBrk="0" hangingPunct="0"/>
            <a:r>
              <a:rPr lang="ru-RU" altLang="ru-RU" sz="2400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Подписание документа</a:t>
            </a:r>
          </a:p>
        </p:txBody>
      </p:sp>
    </p:spTree>
    <p:extLst>
      <p:ext uri="{BB962C8B-B14F-4D97-AF65-F5344CB8AC3E}">
        <p14:creationId xmlns:p14="http://schemas.microsoft.com/office/powerpoint/2010/main" val="91807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C1C14514-55FD-47F7-9C53-6FE23C7DBB07}"/>
              </a:ext>
            </a:extLst>
          </p:cNvPr>
          <p:cNvSpPr/>
          <p:nvPr/>
        </p:nvSpPr>
        <p:spPr>
          <a:xfrm>
            <a:off x="446006" y="702118"/>
            <a:ext cx="8209635" cy="223136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ru-RU" sz="1000" b="1" dirty="0" smtClean="0"/>
              <a:t>       </a:t>
            </a:r>
            <a:endParaRPr lang="ru-RU" sz="1000" b="1" dirty="0" smtClean="0">
              <a:solidFill>
                <a:srgbClr val="11437F"/>
              </a:solidFill>
              <a:cs typeface="Times New Roman" panose="02020603050405020304" pitchFamily="18" charset="0"/>
            </a:endParaRPr>
          </a:p>
        </p:txBody>
      </p:sp>
      <p:sp>
        <p:nvSpPr>
          <p:cNvPr id="6" name="object 9"/>
          <p:cNvSpPr/>
          <p:nvPr/>
        </p:nvSpPr>
        <p:spPr>
          <a:xfrm>
            <a:off x="7167464" y="328001"/>
            <a:ext cx="1967349" cy="436530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7" name="object 2">
            <a:extLst>
              <a:ext uri="{FF2B5EF4-FFF2-40B4-BE49-F238E27FC236}">
                <a16:creationId xmlns="" xmlns:a16="http://schemas.microsoft.com/office/drawing/2014/main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8" name="TextBox 7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object 8"/>
          <p:cNvSpPr/>
          <p:nvPr/>
        </p:nvSpPr>
        <p:spPr>
          <a:xfrm>
            <a:off x="12775" y="4827189"/>
            <a:ext cx="9122852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Прямоугольник 10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pic>
        <p:nvPicPr>
          <p:cNvPr id="10" name="Рисунок 9" descr="Сведения согласование 7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401" y="819150"/>
            <a:ext cx="6553199" cy="1752599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4038600" y="1581150"/>
            <a:ext cx="2952750" cy="10668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В списковой форме отметить документ в статусе «На утверждении», нажать кнопку «Утвердить/Вернуть»</a:t>
            </a:r>
            <a:endParaRPr lang="ru-RU" sz="14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cxnSp>
        <p:nvCxnSpPr>
          <p:cNvPr id="13" name="Прямая со стрелкой 12"/>
          <p:cNvCxnSpPr>
            <a:stCxn id="12" idx="0"/>
          </p:cNvCxnSpPr>
          <p:nvPr/>
        </p:nvCxnSpPr>
        <p:spPr>
          <a:xfrm flipV="1">
            <a:off x="5514975" y="1200150"/>
            <a:ext cx="504825" cy="381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697" y="2876550"/>
            <a:ext cx="6525903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2209800" y="3600615"/>
            <a:ext cx="2994660" cy="108046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Если утверждение прошло успешно, документ направлен в ТОФК либо заказчику</a:t>
            </a:r>
            <a:endParaRPr lang="ru-RU" sz="14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5196499" y="4178665"/>
            <a:ext cx="709211" cy="6948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1955035" y="156927"/>
            <a:ext cx="5238356" cy="47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572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287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01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16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 eaLnBrk="0" hangingPunct="0"/>
            <a:r>
              <a:rPr lang="ru-RU" altLang="ru-RU" sz="2400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Подписание документа</a:t>
            </a:r>
          </a:p>
        </p:txBody>
      </p:sp>
    </p:spTree>
    <p:extLst>
      <p:ext uri="{BB962C8B-B14F-4D97-AF65-F5344CB8AC3E}">
        <p14:creationId xmlns:p14="http://schemas.microsoft.com/office/powerpoint/2010/main" val="229036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2477954" y="1157702"/>
            <a:ext cx="830037" cy="231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417" tIns="26706" rIns="53417" bIns="26706" rtlCol="0" anchor="ctr"/>
          <a:lstStyle/>
          <a:p>
            <a:pPr algn="ctr" defTabSz="740024" fontAlgn="base">
              <a:spcBef>
                <a:spcPct val="0"/>
              </a:spcBef>
              <a:spcAft>
                <a:spcPct val="0"/>
              </a:spcAft>
            </a:pPr>
            <a:endParaRPr lang="ru-RU" sz="1500" dirty="0">
              <a:solidFill>
                <a:prstClr val="white"/>
              </a:solidFill>
            </a:endParaRPr>
          </a:p>
        </p:txBody>
      </p:sp>
      <p:pic>
        <p:nvPicPr>
          <p:cNvPr id="10" name="Рисунок 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49755" y="38307"/>
            <a:ext cx="1450445" cy="546169"/>
          </a:xfrm>
          <a:prstGeom prst="rect">
            <a:avLst/>
          </a:prstGeom>
        </p:spPr>
      </p:pic>
      <p:sp>
        <p:nvSpPr>
          <p:cNvPr id="11" name="object 9"/>
          <p:cNvSpPr/>
          <p:nvPr/>
        </p:nvSpPr>
        <p:spPr>
          <a:xfrm>
            <a:off x="7176650" y="311391"/>
            <a:ext cx="1967349" cy="436530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14" name="object 2">
            <a:extLst>
              <a:ext uri="{FF2B5EF4-FFF2-40B4-BE49-F238E27FC236}">
                <a16:creationId xmlns="" xmlns:a16="http://schemas.microsoft.com/office/drawing/2014/main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15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640513" y="105274"/>
            <a:ext cx="5141287" cy="47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572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287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01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16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 eaLnBrk="0" hangingPunct="0"/>
            <a:r>
              <a:rPr lang="ru-RU" altLang="ru-RU" sz="2400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Начало работы</a:t>
            </a:r>
            <a:endParaRPr lang="ru-RU" altLang="ru-RU" sz="2400" b="1" dirty="0">
              <a:solidFill>
                <a:schemeClr val="tx2"/>
              </a:solidFill>
              <a:latin typeface="Times New Roman" pitchFamily="18" charset="0"/>
              <a:ea typeface="Open Sans Condensed" panose="020B0604020202020204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03" y="750969"/>
            <a:ext cx="6334125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4114800" y="3028950"/>
            <a:ext cx="3214250" cy="151282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Казначейское сопровождение </a:t>
            </a:r>
            <a:r>
              <a:rPr lang="ru-RU" sz="1200" dirty="0">
                <a:solidFill>
                  <a:schemeClr val="tx1"/>
                </a:solidFill>
                <a:cs typeface="Times New Roman" panose="02020603050405020304" pitchFamily="18" charset="0"/>
              </a:rPr>
              <a:t>→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Предоставление и обработка сведений об операциях с целевыми средствами </a:t>
            </a:r>
            <a:r>
              <a:rPr lang="ru-RU" sz="1200" dirty="0">
                <a:solidFill>
                  <a:schemeClr val="tx1"/>
                </a:solidFill>
                <a:cs typeface="Times New Roman" panose="02020603050405020304" pitchFamily="18" charset="0"/>
              </a:rPr>
              <a:t>→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Сведения об операциях с ЦС →</a:t>
            </a:r>
            <a:endParaRPr lang="ru-RU" sz="1200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Все документы</a:t>
            </a:r>
            <a:endParaRPr lang="ru-RU" sz="12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flipH="1" flipV="1">
            <a:off x="4343401" y="1389053"/>
            <a:ext cx="1378524" cy="1639897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2" idx="1"/>
          </p:cNvCxnSpPr>
          <p:nvPr/>
        </p:nvCxnSpPr>
        <p:spPr>
          <a:xfrm flipH="1" flipV="1">
            <a:off x="2362201" y="3714750"/>
            <a:ext cx="1752599" cy="70611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517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2477954" y="1157702"/>
            <a:ext cx="830037" cy="231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417" tIns="26706" rIns="53417" bIns="26706" rtlCol="0" anchor="ctr"/>
          <a:lstStyle/>
          <a:p>
            <a:pPr algn="ctr" defTabSz="740024" fontAlgn="base">
              <a:spcBef>
                <a:spcPct val="0"/>
              </a:spcBef>
              <a:spcAft>
                <a:spcPct val="0"/>
              </a:spcAft>
            </a:pPr>
            <a:endParaRPr lang="ru-RU" sz="1500" dirty="0">
              <a:solidFill>
                <a:prstClr val="white"/>
              </a:solidFill>
            </a:endParaRPr>
          </a:p>
        </p:txBody>
      </p:sp>
      <p:pic>
        <p:nvPicPr>
          <p:cNvPr id="10" name="Рисунок 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49755" y="38307"/>
            <a:ext cx="1384010" cy="521950"/>
          </a:xfrm>
          <a:prstGeom prst="rect">
            <a:avLst/>
          </a:prstGeom>
        </p:spPr>
      </p:pic>
      <p:sp>
        <p:nvSpPr>
          <p:cNvPr id="11" name="object 9"/>
          <p:cNvSpPr/>
          <p:nvPr/>
        </p:nvSpPr>
        <p:spPr>
          <a:xfrm>
            <a:off x="7167464" y="328001"/>
            <a:ext cx="1967349" cy="436530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14" name="object 2">
            <a:extLst>
              <a:ext uri="{FF2B5EF4-FFF2-40B4-BE49-F238E27FC236}">
                <a16:creationId xmlns="" xmlns:a16="http://schemas.microsoft.com/office/drawing/2014/main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15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16" name="TextBox 15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999" y="742950"/>
            <a:ext cx="5615202" cy="2209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75999" y="753146"/>
            <a:ext cx="814601" cy="25622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04800" y="3079571"/>
            <a:ext cx="1524000" cy="135321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Для создания нового документа необходимо в списковой форме нажать кнопку «Создать»</a:t>
            </a:r>
            <a:endParaRPr lang="ru-RU" sz="12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18" name="Прямая со стрелкой 17"/>
          <p:cNvCxnSpPr>
            <a:stCxn id="17" idx="0"/>
            <a:endCxn id="12" idx="2"/>
          </p:cNvCxnSpPr>
          <p:nvPr/>
        </p:nvCxnSpPr>
        <p:spPr>
          <a:xfrm flipH="1" flipV="1">
            <a:off x="583300" y="1009366"/>
            <a:ext cx="483500" cy="2070205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Скругленный прямоугольник 19"/>
          <p:cNvSpPr/>
          <p:nvPr/>
        </p:nvSpPr>
        <p:spPr>
          <a:xfrm>
            <a:off x="2743200" y="2489860"/>
            <a:ext cx="1721208" cy="117942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В списковой форме раздела можно так же отслеживать статусы внесенных документов</a:t>
            </a:r>
            <a:endParaRPr lang="ru-RU" sz="12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371600" y="1530821"/>
            <a:ext cx="914400" cy="25622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cxnSp>
        <p:nvCxnSpPr>
          <p:cNvPr id="22" name="Прямая со стрелкой 21"/>
          <p:cNvCxnSpPr>
            <a:stCxn id="20" idx="0"/>
          </p:cNvCxnSpPr>
          <p:nvPr/>
        </p:nvCxnSpPr>
        <p:spPr>
          <a:xfrm flipH="1" flipV="1">
            <a:off x="1828800" y="1802720"/>
            <a:ext cx="1775004" cy="68714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Скругленный прямоугольник 22"/>
          <p:cNvSpPr/>
          <p:nvPr/>
        </p:nvSpPr>
        <p:spPr>
          <a:xfrm>
            <a:off x="5867400" y="1268886"/>
            <a:ext cx="1300064" cy="39004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На согласовании</a:t>
            </a:r>
            <a:endParaRPr lang="ru-RU" sz="12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870812" y="1802719"/>
            <a:ext cx="1300064" cy="38803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На утверждении</a:t>
            </a:r>
            <a:endParaRPr lang="ru-RU" sz="12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870812" y="2344102"/>
            <a:ext cx="1300064" cy="50393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На утверждении  Заказчика </a:t>
            </a:r>
            <a:endParaRPr lang="ru-RU" sz="12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874224" y="2952749"/>
            <a:ext cx="1296652" cy="44910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На исполнении ЦС</a:t>
            </a:r>
            <a:endParaRPr lang="ru-RU" sz="12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874224" y="3562350"/>
            <a:ext cx="1296652" cy="42858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5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Зарегистрирован</a:t>
            </a:r>
            <a:endParaRPr lang="ru-RU" sz="115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874224" y="4151343"/>
            <a:ext cx="1293240" cy="40160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Отменен</a:t>
            </a:r>
            <a:endParaRPr lang="ru-RU" sz="12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29" name="Левая фигурная скобка 28"/>
          <p:cNvSpPr/>
          <p:nvPr/>
        </p:nvSpPr>
        <p:spPr>
          <a:xfrm>
            <a:off x="5661591" y="949139"/>
            <a:ext cx="205809" cy="1047595"/>
          </a:xfrm>
          <a:prstGeom prst="leftBrac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30" name="Левая фигурная скобка 29"/>
          <p:cNvSpPr/>
          <p:nvPr/>
        </p:nvSpPr>
        <p:spPr>
          <a:xfrm>
            <a:off x="5648035" y="3806875"/>
            <a:ext cx="205809" cy="545271"/>
          </a:xfrm>
          <a:prstGeom prst="leftBrac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4149741" y="3867150"/>
            <a:ext cx="1511850" cy="43427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Конечный статус документа</a:t>
            </a:r>
            <a:endParaRPr lang="ru-RU" sz="12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137765" y="1185091"/>
            <a:ext cx="1511850" cy="6176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cs typeface="Times New Roman" panose="02020603050405020304" pitchFamily="18" charset="0"/>
              </a:rPr>
              <a:t>Промежуточные статусы исполнителя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5867400" y="740577"/>
            <a:ext cx="1300064" cy="4171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Черновик</a:t>
            </a:r>
            <a:endParaRPr lang="ru-RU" sz="12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37" name="Прямая со стрелкой 36"/>
          <p:cNvCxnSpPr>
            <a:stCxn id="20" idx="2"/>
            <a:endCxn id="31" idx="1"/>
          </p:cNvCxnSpPr>
          <p:nvPr/>
        </p:nvCxnSpPr>
        <p:spPr>
          <a:xfrm>
            <a:off x="3603804" y="3669283"/>
            <a:ext cx="545937" cy="415007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20" idx="0"/>
          </p:cNvCxnSpPr>
          <p:nvPr/>
        </p:nvCxnSpPr>
        <p:spPr>
          <a:xfrm flipV="1">
            <a:off x="3603804" y="1493905"/>
            <a:ext cx="533961" cy="995955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Прямоугольник 44"/>
          <p:cNvSpPr/>
          <p:nvPr/>
        </p:nvSpPr>
        <p:spPr>
          <a:xfrm>
            <a:off x="1640513" y="105274"/>
            <a:ext cx="5141287" cy="47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572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287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01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16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 eaLnBrk="0" hangingPunct="0"/>
            <a:r>
              <a:rPr lang="ru-RU" altLang="ru-RU" sz="2400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Списковая форма раздела</a:t>
            </a:r>
            <a:endParaRPr lang="ru-RU" altLang="ru-RU" sz="2400" b="1" dirty="0">
              <a:solidFill>
                <a:schemeClr val="tx2"/>
              </a:solidFill>
              <a:latin typeface="Times New Roman" pitchFamily="18" charset="0"/>
              <a:ea typeface="Open Sans Condensed" panose="020B060402020202020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86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Прямоугольник 42"/>
          <p:cNvSpPr/>
          <p:nvPr/>
        </p:nvSpPr>
        <p:spPr>
          <a:xfrm>
            <a:off x="0" y="710057"/>
            <a:ext cx="9067800" cy="615529"/>
          </a:xfrm>
          <a:prstGeom prst="rect">
            <a:avLst/>
          </a:prstGeom>
        </p:spPr>
        <p:txBody>
          <a:bodyPr wrap="square" lIns="91417" tIns="45708" rIns="91417" bIns="45708">
            <a:spAutoFit/>
          </a:bodyPr>
          <a:lstStyle/>
          <a:p>
            <a:endParaRPr lang="ru-RU" sz="1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endParaRPr lang="ru-RU" sz="20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bject 9"/>
          <p:cNvSpPr/>
          <p:nvPr/>
        </p:nvSpPr>
        <p:spPr>
          <a:xfrm>
            <a:off x="7167464" y="328001"/>
            <a:ext cx="1967349" cy="43653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7" name="object 2">
            <a:extLst>
              <a:ext uri="{FF2B5EF4-FFF2-40B4-BE49-F238E27FC236}">
                <a16:creationId xmlns="" xmlns:a16="http://schemas.microsoft.com/office/drawing/2014/main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8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9" name="TextBox 8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675954"/>
            <a:ext cx="5943599" cy="372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149051" y="1811172"/>
            <a:ext cx="2628501" cy="3048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777552" y="2266950"/>
            <a:ext cx="3061850" cy="11429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Calibri" pitchFamily="34" charset="0"/>
                <a:cs typeface="Times New Roman" panose="02020603050405020304" pitchFamily="18" charset="0"/>
              </a:rPr>
              <a:t>Чек-боксы заполняются </a:t>
            </a:r>
            <a:r>
              <a:rPr lang="ru-RU" sz="1200" dirty="0">
                <a:solidFill>
                  <a:schemeClr val="tx1"/>
                </a:solidFill>
                <a:latin typeface="Calibri" pitchFamily="34" charset="0"/>
                <a:cs typeface="Times New Roman" panose="02020603050405020304" pitchFamily="18" charset="0"/>
              </a:rPr>
              <a:t>в случае получения письма от заказчика на самостоятельное утверждение </a:t>
            </a:r>
            <a:r>
              <a:rPr lang="ru-RU" sz="1200" dirty="0" smtClean="0">
                <a:solidFill>
                  <a:schemeClr val="tx1"/>
                </a:solidFill>
                <a:latin typeface="Calibri" pitchFamily="34" charset="0"/>
                <a:cs typeface="Times New Roman" panose="02020603050405020304" pitchFamily="18" charset="0"/>
              </a:rPr>
              <a:t>Сведений либо в случае утверждения документа на бумажном носителе</a:t>
            </a:r>
            <a:endParaRPr lang="ru-RU" sz="1200" dirty="0">
              <a:solidFill>
                <a:schemeClr val="tx1"/>
              </a:solidFill>
              <a:latin typeface="Calibri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 стрелкой 12"/>
          <p:cNvCxnSpPr>
            <a:stCxn id="12" idx="1"/>
            <a:endCxn id="10" idx="2"/>
          </p:cNvCxnSpPr>
          <p:nvPr/>
        </p:nvCxnSpPr>
        <p:spPr>
          <a:xfrm flipH="1" flipV="1">
            <a:off x="2463302" y="2115972"/>
            <a:ext cx="1314250" cy="72247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1524000" y="206329"/>
            <a:ext cx="5867400" cy="472730"/>
          </a:xfrm>
          <a:prstGeom prst="rect">
            <a:avLst/>
          </a:prstGeom>
        </p:spPr>
        <p:txBody>
          <a:bodyPr wrap="square" lIns="102398" tIns="51199" rIns="102398" bIns="51199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</a:rPr>
              <a:t>Основная информация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260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9"/>
          <p:cNvSpPr/>
          <p:nvPr/>
        </p:nvSpPr>
        <p:spPr>
          <a:xfrm>
            <a:off x="7167464" y="328001"/>
            <a:ext cx="1967349" cy="43653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8" name="object 2">
            <a:extLst>
              <a:ext uri="{FF2B5EF4-FFF2-40B4-BE49-F238E27FC236}">
                <a16:creationId xmlns="" xmlns:a16="http://schemas.microsoft.com/office/drawing/2014/main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9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10" name="TextBox 9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23215"/>
            <a:ext cx="51054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524000" y="206329"/>
            <a:ext cx="5867400" cy="472730"/>
          </a:xfrm>
          <a:prstGeom prst="rect">
            <a:avLst/>
          </a:prstGeom>
        </p:spPr>
        <p:txBody>
          <a:bodyPr wrap="square" lIns="102398" tIns="51199" rIns="102398" bIns="51199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</a:rPr>
              <a:t>Основная информация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29200" y="1506372"/>
            <a:ext cx="304800" cy="3048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676400" y="1428750"/>
            <a:ext cx="1404048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Calibri" pitchFamily="34" charset="0"/>
                <a:cs typeface="Times New Roman" panose="02020603050405020304" pitchFamily="18" charset="0"/>
              </a:rPr>
              <a:t>Выбор документа-основания из справочника</a:t>
            </a:r>
            <a:endParaRPr lang="ru-RU" sz="1200" dirty="0">
              <a:solidFill>
                <a:schemeClr val="tx1"/>
              </a:solidFill>
              <a:latin typeface="Calibri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 стрелкой 15"/>
          <p:cNvCxnSpPr>
            <a:stCxn id="15" idx="3"/>
            <a:endCxn id="13" idx="1"/>
          </p:cNvCxnSpPr>
          <p:nvPr/>
        </p:nvCxnSpPr>
        <p:spPr>
          <a:xfrm flipV="1">
            <a:off x="3080448" y="1658772"/>
            <a:ext cx="1948752" cy="22717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245" y="2446681"/>
            <a:ext cx="5378355" cy="219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9" name="Прямая со стрелкой 18"/>
          <p:cNvCxnSpPr>
            <a:stCxn id="15" idx="3"/>
          </p:cNvCxnSpPr>
          <p:nvPr/>
        </p:nvCxnSpPr>
        <p:spPr>
          <a:xfrm>
            <a:off x="3080448" y="1885950"/>
            <a:ext cx="1567752" cy="53340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256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9"/>
          <p:cNvSpPr/>
          <p:nvPr/>
        </p:nvSpPr>
        <p:spPr>
          <a:xfrm>
            <a:off x="7167464" y="328001"/>
            <a:ext cx="1967349" cy="43653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8" name="object 2">
            <a:extLst>
              <a:ext uri="{FF2B5EF4-FFF2-40B4-BE49-F238E27FC236}">
                <a16:creationId xmlns="" xmlns:a16="http://schemas.microsoft.com/office/drawing/2014/main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9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10" name="TextBox 9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19" y="819150"/>
            <a:ext cx="6858000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524000" y="206329"/>
            <a:ext cx="5867400" cy="472730"/>
          </a:xfrm>
          <a:prstGeom prst="rect">
            <a:avLst/>
          </a:prstGeom>
        </p:spPr>
        <p:txBody>
          <a:bodyPr wrap="square" lIns="102398" tIns="51199" rIns="102398" bIns="51199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</a:rPr>
              <a:t>Основная информация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8878" y="1586268"/>
            <a:ext cx="2514599" cy="3048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94565" y="2273490"/>
            <a:ext cx="2520285" cy="3048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917379" y="1581150"/>
            <a:ext cx="1349822" cy="3048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278574" y="2273490"/>
            <a:ext cx="2743199" cy="3048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278574" y="1581150"/>
            <a:ext cx="2743199" cy="3048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88877" y="3105150"/>
            <a:ext cx="2628501" cy="3048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276252" y="3409950"/>
            <a:ext cx="2743548" cy="838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Calibri" pitchFamily="34" charset="0"/>
                <a:cs typeface="Times New Roman" panose="02020603050405020304" pitchFamily="18" charset="0"/>
              </a:rPr>
              <a:t>Поля заполняются автоматически на основании данных Документа-основания</a:t>
            </a:r>
            <a:endParaRPr lang="ru-RU" sz="1200" dirty="0">
              <a:solidFill>
                <a:schemeClr val="tx1"/>
              </a:solidFill>
              <a:latin typeface="Calibri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0" name="Прямая со стрелкой 19"/>
          <p:cNvCxnSpPr>
            <a:stCxn id="19" idx="0"/>
          </p:cNvCxnSpPr>
          <p:nvPr/>
        </p:nvCxnSpPr>
        <p:spPr>
          <a:xfrm flipH="1" flipV="1">
            <a:off x="1603128" y="1891070"/>
            <a:ext cx="3044898" cy="1518880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9" idx="0"/>
          </p:cNvCxnSpPr>
          <p:nvPr/>
        </p:nvCxnSpPr>
        <p:spPr>
          <a:xfrm flipH="1" flipV="1">
            <a:off x="3615944" y="1885950"/>
            <a:ext cx="1032082" cy="1524000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19" idx="0"/>
            <a:endCxn id="14" idx="2"/>
          </p:cNvCxnSpPr>
          <p:nvPr/>
        </p:nvCxnSpPr>
        <p:spPr>
          <a:xfrm flipH="1" flipV="1">
            <a:off x="1554708" y="2578290"/>
            <a:ext cx="3093318" cy="831660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19" idx="0"/>
            <a:endCxn id="18" idx="3"/>
          </p:cNvCxnSpPr>
          <p:nvPr/>
        </p:nvCxnSpPr>
        <p:spPr>
          <a:xfrm flipH="1" flipV="1">
            <a:off x="2917378" y="3257550"/>
            <a:ext cx="1730648" cy="152400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19" idx="0"/>
          </p:cNvCxnSpPr>
          <p:nvPr/>
        </p:nvCxnSpPr>
        <p:spPr>
          <a:xfrm flipV="1">
            <a:off x="4648026" y="1891070"/>
            <a:ext cx="1002147" cy="1518880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19" idx="0"/>
          </p:cNvCxnSpPr>
          <p:nvPr/>
        </p:nvCxnSpPr>
        <p:spPr>
          <a:xfrm flipV="1">
            <a:off x="4648026" y="2578290"/>
            <a:ext cx="914574" cy="831660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256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9"/>
          <p:cNvSpPr/>
          <p:nvPr/>
        </p:nvSpPr>
        <p:spPr>
          <a:xfrm>
            <a:off x="7167464" y="328001"/>
            <a:ext cx="1967349" cy="43653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7" name="object 2">
            <a:extLst>
              <a:ext uri="{FF2B5EF4-FFF2-40B4-BE49-F238E27FC236}">
                <a16:creationId xmlns="" xmlns:a16="http://schemas.microsoft.com/office/drawing/2014/main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8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9" name="TextBox 8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sp>
        <p:nvSpPr>
          <p:cNvPr id="10" name="Заголовок 4"/>
          <p:cNvSpPr>
            <a:spLocks noGrp="1"/>
          </p:cNvSpPr>
          <p:nvPr/>
        </p:nvSpPr>
        <p:spPr bwMode="auto">
          <a:xfrm>
            <a:off x="1819080" y="211862"/>
            <a:ext cx="51420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 i="0">
                <a:solidFill>
                  <a:srgbClr val="1F487C"/>
                </a:solidFill>
                <a:latin typeface="Calibri"/>
                <a:ea typeface="+mj-ea"/>
                <a:cs typeface="Calibri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Раздел «Исполнитель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</a:rPr>
              <a:t>»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93" y="819150"/>
            <a:ext cx="6929571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3276252" y="1962150"/>
            <a:ext cx="2743548" cy="1676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Calibri" pitchFamily="34" charset="0"/>
                <a:cs typeface="Times New Roman" panose="02020603050405020304" pitchFamily="18" charset="0"/>
              </a:rPr>
              <a:t>Все поля раздела «Исполнитель» заполняются автоматически на основании данных выбранного Документа-основания</a:t>
            </a:r>
            <a:endParaRPr lang="ru-RU" sz="1200" dirty="0">
              <a:solidFill>
                <a:schemeClr val="tx1"/>
              </a:solidFill>
              <a:latin typeface="Calibri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09460" y="829346"/>
            <a:ext cx="476340" cy="36004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09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9"/>
          <p:cNvSpPr/>
          <p:nvPr/>
        </p:nvSpPr>
        <p:spPr>
          <a:xfrm>
            <a:off x="7167464" y="328001"/>
            <a:ext cx="1967349" cy="43653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7" name="object 2">
            <a:extLst>
              <a:ext uri="{FF2B5EF4-FFF2-40B4-BE49-F238E27FC236}">
                <a16:creationId xmlns="" xmlns:a16="http://schemas.microsoft.com/office/drawing/2014/main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8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9" name="TextBox 8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sp>
        <p:nvSpPr>
          <p:cNvPr id="10" name="Заголовок 4"/>
          <p:cNvSpPr>
            <a:spLocks noGrp="1"/>
          </p:cNvSpPr>
          <p:nvPr/>
        </p:nvSpPr>
        <p:spPr bwMode="auto">
          <a:xfrm>
            <a:off x="1819080" y="211862"/>
            <a:ext cx="51420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 i="0">
                <a:solidFill>
                  <a:srgbClr val="1F487C"/>
                </a:solidFill>
                <a:latin typeface="Calibri"/>
                <a:ea typeface="+mj-ea"/>
                <a:cs typeface="Calibri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Раздел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</a:rPr>
              <a:t>«Заказчик»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819150"/>
            <a:ext cx="63246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09600" y="895350"/>
            <a:ext cx="476340" cy="60960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276600" y="2343150"/>
            <a:ext cx="2743548" cy="1676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Calibri" pitchFamily="34" charset="0"/>
                <a:cs typeface="Times New Roman" panose="02020603050405020304" pitchFamily="18" charset="0"/>
              </a:rPr>
              <a:t>Все поля раздела «Заказчик» заполняются автоматически на основании данных выбранного Документа-основания</a:t>
            </a:r>
            <a:endParaRPr lang="ru-RU" sz="1200" dirty="0">
              <a:solidFill>
                <a:schemeClr val="tx1"/>
              </a:solidFill>
              <a:latin typeface="Calibri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139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9"/>
          <p:cNvSpPr/>
          <p:nvPr/>
        </p:nvSpPr>
        <p:spPr>
          <a:xfrm>
            <a:off x="7167464" y="328001"/>
            <a:ext cx="1967349" cy="43653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8" name="object 2">
            <a:extLst>
              <a:ext uri="{FF2B5EF4-FFF2-40B4-BE49-F238E27FC236}">
                <a16:creationId xmlns="" xmlns:a16="http://schemas.microsoft.com/office/drawing/2014/main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9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10" name="TextBox 9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sp>
        <p:nvSpPr>
          <p:cNvPr id="7" name="Заголовок 4"/>
          <p:cNvSpPr>
            <a:spLocks noGrp="1"/>
          </p:cNvSpPr>
          <p:nvPr/>
        </p:nvSpPr>
        <p:spPr bwMode="auto">
          <a:xfrm>
            <a:off x="1819080" y="211862"/>
            <a:ext cx="51420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 i="0">
                <a:solidFill>
                  <a:srgbClr val="1F487C"/>
                </a:solidFill>
                <a:latin typeface="Calibri"/>
                <a:ea typeface="+mj-ea"/>
                <a:cs typeface="Calibri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Раздел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</a:rPr>
              <a:t>«Целевые средства»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7639" y="2816694"/>
            <a:ext cx="4275024" cy="1713860"/>
          </a:xfrm>
          <a:prstGeom prst="rect">
            <a:avLst/>
          </a:prstGeom>
          <a:ln w="28575">
            <a:noFill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499" y="819150"/>
            <a:ext cx="6694164" cy="1713860"/>
          </a:xfrm>
          <a:prstGeom prst="rect">
            <a:avLst/>
          </a:prstGeom>
          <a:ln w="28575">
            <a:noFill/>
          </a:ln>
        </p:spPr>
      </p:pic>
      <p:sp>
        <p:nvSpPr>
          <p:cNvPr id="14" name="Скругленный прямоугольник 13"/>
          <p:cNvSpPr/>
          <p:nvPr/>
        </p:nvSpPr>
        <p:spPr>
          <a:xfrm>
            <a:off x="348498" y="2810655"/>
            <a:ext cx="1556501" cy="75169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>
                <a:solidFill>
                  <a:schemeClr val="tx1"/>
                </a:solidFill>
                <a:latin typeface="Calibri" pitchFamily="34" charset="0"/>
                <a:cs typeface="Times New Roman" panose="02020603050405020304" pitchFamily="18" charset="0"/>
              </a:rPr>
              <a:t>Перечень источников поступлений ЦС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48498" y="3749974"/>
            <a:ext cx="1556500" cy="8001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>
                <a:solidFill>
                  <a:schemeClr val="tx1"/>
                </a:solidFill>
                <a:latin typeface="Calibri" pitchFamily="34" charset="0"/>
                <a:cs typeface="Times New Roman" panose="02020603050405020304" pitchFamily="18" charset="0"/>
              </a:rPr>
              <a:t>Перечень направлений расходования ЦС</a:t>
            </a:r>
          </a:p>
        </p:txBody>
      </p:sp>
      <p:cxnSp>
        <p:nvCxnSpPr>
          <p:cNvPr id="16" name="Прямая со стрелкой 15"/>
          <p:cNvCxnSpPr>
            <a:stCxn id="18" idx="1"/>
          </p:cNvCxnSpPr>
          <p:nvPr/>
        </p:nvCxnSpPr>
        <p:spPr>
          <a:xfrm flipH="1" flipV="1">
            <a:off x="609600" y="2358658"/>
            <a:ext cx="1620408" cy="27483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19" idx="1"/>
          </p:cNvCxnSpPr>
          <p:nvPr/>
        </p:nvCxnSpPr>
        <p:spPr>
          <a:xfrm flipH="1">
            <a:off x="990600" y="1400016"/>
            <a:ext cx="1696362" cy="562134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кругленный прямоугольник 17"/>
          <p:cNvSpPr/>
          <p:nvPr/>
        </p:nvSpPr>
        <p:spPr>
          <a:xfrm>
            <a:off x="2230008" y="2163268"/>
            <a:ext cx="1565741" cy="4457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  <a:cs typeface="Times New Roman" panose="02020603050405020304" pitchFamily="18" charset="0"/>
              </a:rPr>
              <a:t>1. Добавить новую строку</a:t>
            </a:r>
            <a:endParaRPr lang="ru-RU" sz="1400" dirty="0">
              <a:solidFill>
                <a:schemeClr val="tx1"/>
              </a:solidFill>
              <a:latin typeface="Calibri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686962" y="1123951"/>
            <a:ext cx="1600200" cy="55212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  <a:cs typeface="Times New Roman" panose="02020603050405020304" pitchFamily="18" charset="0"/>
              </a:rPr>
              <a:t>2. Выбрать запись из перечня</a:t>
            </a:r>
            <a:endParaRPr lang="ru-RU" sz="1400" dirty="0">
              <a:solidFill>
                <a:schemeClr val="tx1"/>
              </a:solidFill>
              <a:latin typeface="Calibri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>
            <a:off x="1904999" y="3186502"/>
            <a:ext cx="1143001" cy="833048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15" idx="3"/>
          </p:cNvCxnSpPr>
          <p:nvPr/>
        </p:nvCxnSpPr>
        <p:spPr>
          <a:xfrm flipV="1">
            <a:off x="1904998" y="4095750"/>
            <a:ext cx="1208819" cy="54324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373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10498</TotalTime>
  <Words>691</Words>
  <Application>Microsoft Office PowerPoint</Application>
  <PresentationFormat>Экран (16:9)</PresentationFormat>
  <Paragraphs>107</Paragraphs>
  <Slides>17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Office Theme</vt:lpstr>
      <vt:lpstr>4_Office Theme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евоывлд</dc:title>
  <dc:creator>Елизавета Арбатова</dc:creator>
  <cp:lastModifiedBy>Маева Ольга Петровна</cp:lastModifiedBy>
  <cp:revision>650</cp:revision>
  <cp:lastPrinted>2021-03-16T15:01:58Z</cp:lastPrinted>
  <dcterms:created xsi:type="dcterms:W3CDTF">2019-07-31T16:47:50Z</dcterms:created>
  <dcterms:modified xsi:type="dcterms:W3CDTF">2021-08-30T09:48:14Z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2019-03-19T00:00:00Z</vt:filetime>
  </property>
  <property fmtid="{D5CDD505-2E9C-101B-9397-08002B2CF9AE}" pid="3" name="Creator">
    <vt:lpwstr>Adobe Illustrator CC 22.1 (Windows)</vt:lpwstr>
  </property>
  <property fmtid="{D5CDD505-2E9C-101B-9397-08002B2CF9AE}" pid="4" name="LastSaved">
    <vt:filetime>2019-07-31T00:00:00Z</vt:filetime>
  </property>
</Properties>
</file>